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6"/>
  </p:notesMasterIdLst>
  <p:handoutMasterIdLst>
    <p:handoutMasterId r:id="rId47"/>
  </p:handoutMasterIdLst>
  <p:sldIdLst>
    <p:sldId id="547" r:id="rId2"/>
    <p:sldId id="550" r:id="rId3"/>
    <p:sldId id="558" r:id="rId4"/>
    <p:sldId id="584" r:id="rId5"/>
    <p:sldId id="585" r:id="rId6"/>
    <p:sldId id="607" r:id="rId7"/>
    <p:sldId id="586" r:id="rId8"/>
    <p:sldId id="587" r:id="rId9"/>
    <p:sldId id="578" r:id="rId10"/>
    <p:sldId id="580" r:id="rId11"/>
    <p:sldId id="581" r:id="rId12"/>
    <p:sldId id="594" r:id="rId13"/>
    <p:sldId id="616" r:id="rId14"/>
    <p:sldId id="582" r:id="rId15"/>
    <p:sldId id="588" r:id="rId16"/>
    <p:sldId id="589" r:id="rId17"/>
    <p:sldId id="574" r:id="rId18"/>
    <p:sldId id="590" r:id="rId19"/>
    <p:sldId id="583" r:id="rId20"/>
    <p:sldId id="593" r:id="rId21"/>
    <p:sldId id="591" r:id="rId22"/>
    <p:sldId id="592" r:id="rId23"/>
    <p:sldId id="597" r:id="rId24"/>
    <p:sldId id="595" r:id="rId25"/>
    <p:sldId id="599" r:id="rId26"/>
    <p:sldId id="600" r:id="rId27"/>
    <p:sldId id="601" r:id="rId28"/>
    <p:sldId id="602" r:id="rId29"/>
    <p:sldId id="604" r:id="rId30"/>
    <p:sldId id="605" r:id="rId31"/>
    <p:sldId id="608" r:id="rId32"/>
    <p:sldId id="609" r:id="rId33"/>
    <p:sldId id="610" r:id="rId34"/>
    <p:sldId id="611" r:id="rId35"/>
    <p:sldId id="612" r:id="rId36"/>
    <p:sldId id="613" r:id="rId37"/>
    <p:sldId id="614" r:id="rId38"/>
    <p:sldId id="615" r:id="rId39"/>
    <p:sldId id="617" r:id="rId40"/>
    <p:sldId id="562" r:id="rId41"/>
    <p:sldId id="554" r:id="rId42"/>
    <p:sldId id="618" r:id="rId43"/>
    <p:sldId id="552" r:id="rId44"/>
    <p:sldId id="553" r:id="rId4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6" d="100"/>
          <a:sy n="56" d="100"/>
        </p:scale>
        <p:origin x="90" y="46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2019-09-17</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9/17/2019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While loops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While_loop" TargetMode="External"/><Relationship Id="rId1" Type="http://schemas.openxmlformats.org/officeDocument/2006/relationships/slideLayout" Target="../slideLayouts/slideLayout2.xml"/><Relationship Id="rId4" Type="http://schemas.openxmlformats.org/officeDocument/2006/relationships/hyperlink" Target="https://www.tutorialspoint.com/cplusplus/cpp_while_loop.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While loops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t>We can try this with any number of initial values</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120713119"/>
              </p:ext>
            </p:extLst>
          </p:nvPr>
        </p:nvGraphicFramePr>
        <p:xfrm>
          <a:off x="1187624" y="1988840"/>
          <a:ext cx="6552728" cy="4450080"/>
        </p:xfrm>
        <a:graphic>
          <a:graphicData uri="http://schemas.openxmlformats.org/drawingml/2006/table">
            <a:tbl>
              <a:tblPr>
                <a:tableStyleId>{2D5ABB26-0587-4C30-8999-92F81FD0307C}</a:tableStyleId>
              </a:tblPr>
              <a:tblGrid>
                <a:gridCol w="6552728">
                  <a:extLst>
                    <a:ext uri="{9D8B030D-6E8A-4147-A177-3AD203B41FA5}">
                      <a16:colId xmlns:a16="http://schemas.microsoft.com/office/drawing/2014/main" val="20000"/>
                    </a:ext>
                  </a:extLst>
                </a:gridCol>
              </a:tblGrid>
              <a:tr h="370840">
                <a:tc>
                  <a:txBody>
                    <a:bodyPr/>
                    <a:lstStyle/>
                    <a:p>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CA" dirty="0" smtClean="0">
                          <a:latin typeface="Times New Roman" panose="02020603050405020304" pitchFamily="18" charset="0"/>
                          <a:cs typeface="Times New Roman" panose="02020603050405020304" pitchFamily="18" charset="0"/>
                        </a:rPr>
                        <a:t>2, 1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CA" dirty="0" smtClean="0">
                          <a:solidFill>
                            <a:srgbClr val="FF0000"/>
                          </a:solidFill>
                          <a:latin typeface="Times New Roman" panose="02020603050405020304" pitchFamily="18" charset="0"/>
                          <a:cs typeface="Times New Roman" panose="02020603050405020304" pitchFamily="18" charset="0"/>
                        </a:rPr>
                        <a:t>3, 10, 5, 16, 8, 4, 2, 1</a:t>
                      </a:r>
                      <a:endParaRPr lang="en-CA"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dirty="0" smtClean="0">
                          <a:latin typeface="Times New Roman" panose="02020603050405020304" pitchFamily="18" charset="0"/>
                          <a:cs typeface="Times New Roman" panose="02020603050405020304" pitchFamily="18" charset="0"/>
                        </a:rPr>
                        <a:t>4, 2, 1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CA" dirty="0" smtClean="0">
                          <a:solidFill>
                            <a:srgbClr val="0070C0"/>
                          </a:solidFill>
                          <a:latin typeface="Times New Roman" panose="02020603050405020304" pitchFamily="18" charset="0"/>
                          <a:cs typeface="Times New Roman" panose="02020603050405020304" pitchFamily="18" charset="0"/>
                        </a:rPr>
                        <a:t>5, 16,</a:t>
                      </a:r>
                      <a:r>
                        <a:rPr lang="en-CA" baseline="0" dirty="0" smtClean="0">
                          <a:solidFill>
                            <a:srgbClr val="0070C0"/>
                          </a:solidFill>
                          <a:latin typeface="Times New Roman" panose="02020603050405020304" pitchFamily="18" charset="0"/>
                          <a:cs typeface="Times New Roman" panose="02020603050405020304" pitchFamily="18" charset="0"/>
                        </a:rPr>
                        <a:t> 8, 4, 2, 1</a:t>
                      </a:r>
                      <a:endParaRPr lang="en-CA"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r>
                        <a:rPr lang="en-CA" dirty="0" smtClean="0">
                          <a:latin typeface="Times New Roman" panose="02020603050405020304" pitchFamily="18" charset="0"/>
                          <a:cs typeface="Times New Roman" panose="02020603050405020304" pitchFamily="18" charset="0"/>
                        </a:rPr>
                        <a:t>6, </a:t>
                      </a:r>
                      <a:r>
                        <a:rPr lang="en-CA" dirty="0" smtClean="0">
                          <a:solidFill>
                            <a:srgbClr val="FF0000"/>
                          </a:solidFill>
                          <a:latin typeface="Times New Roman" panose="02020603050405020304" pitchFamily="18" charset="0"/>
                          <a:cs typeface="Times New Roman" panose="02020603050405020304" pitchFamily="18" charset="0"/>
                        </a:rPr>
                        <a:t>3, 10, 5, 16, 8, 4, 2, 1</a:t>
                      </a:r>
                      <a:endParaRPr lang="en-CA"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CA" dirty="0" smtClean="0">
                          <a:latin typeface="Times New Roman" panose="02020603050405020304" pitchFamily="18" charset="0"/>
                          <a:cs typeface="Times New Roman" panose="02020603050405020304" pitchFamily="18" charset="0"/>
                        </a:rPr>
                        <a:t>7, 22, 11,</a:t>
                      </a:r>
                      <a:r>
                        <a:rPr lang="en-CA" baseline="0" dirty="0" smtClean="0">
                          <a:latin typeface="Times New Roman" panose="02020603050405020304" pitchFamily="18" charset="0"/>
                          <a:cs typeface="Times New Roman" panose="02020603050405020304" pitchFamily="18" charset="0"/>
                        </a:rPr>
                        <a:t> 34, 17, 52, 26, 13, 40, 20, 10, 5, 16, 8, 4, 2, 1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r>
                        <a:rPr lang="en-CA" dirty="0" smtClean="0">
                          <a:latin typeface="Times New Roman" panose="02020603050405020304" pitchFamily="18" charset="0"/>
                          <a:cs typeface="Times New Roman" panose="02020603050405020304" pitchFamily="18" charset="0"/>
                        </a:rPr>
                        <a:t>8, 4, 2, 1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70840">
                <a:tc>
                  <a:txBody>
                    <a:bodyPr/>
                    <a:lstStyle/>
                    <a:p>
                      <a:r>
                        <a:rPr lang="en-CA" dirty="0" smtClean="0">
                          <a:latin typeface="Times New Roman" panose="02020603050405020304" pitchFamily="18" charset="0"/>
                          <a:cs typeface="Times New Roman" panose="02020603050405020304" pitchFamily="18" charset="0"/>
                        </a:rPr>
                        <a:t>9, 28, 14, 7, 22, 11,</a:t>
                      </a:r>
                      <a:r>
                        <a:rPr lang="en-CA" baseline="0" dirty="0" smtClean="0">
                          <a:latin typeface="Times New Roman" panose="02020603050405020304" pitchFamily="18" charset="0"/>
                          <a:cs typeface="Times New Roman" panose="02020603050405020304" pitchFamily="18" charset="0"/>
                        </a:rPr>
                        <a:t> 34, 17, 52, 26, 13, 40, 20, 10, 5, 16, 8, 4, 2, 1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370840">
                <a:tc>
                  <a:txBody>
                    <a:bodyPr/>
                    <a:lstStyle/>
                    <a:p>
                      <a:r>
                        <a:rPr lang="en-CA" dirty="0" smtClean="0">
                          <a:latin typeface="Times New Roman" panose="02020603050405020304" pitchFamily="18" charset="0"/>
                          <a:cs typeface="Times New Roman" panose="02020603050405020304" pitchFamily="18" charset="0"/>
                        </a:rPr>
                        <a:t>10, </a:t>
                      </a:r>
                      <a:r>
                        <a:rPr lang="en-CA" dirty="0" smtClean="0">
                          <a:solidFill>
                            <a:srgbClr val="0070C0"/>
                          </a:solidFill>
                          <a:latin typeface="Times New Roman" panose="02020603050405020304" pitchFamily="18" charset="0"/>
                          <a:cs typeface="Times New Roman" panose="02020603050405020304" pitchFamily="18" charset="0"/>
                        </a:rPr>
                        <a:t>5, 16, 8, 4, 2, 1</a:t>
                      </a:r>
                      <a:endParaRPr lang="en-CA"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r h="370840">
                <a:tc>
                  <a:txBody>
                    <a:bodyPr/>
                    <a:lstStyle/>
                    <a:p>
                      <a:r>
                        <a:rPr lang="en-CA" dirty="0" smtClean="0">
                          <a:latin typeface="Times New Roman" panose="02020603050405020304" pitchFamily="18" charset="0"/>
                          <a:cs typeface="Times New Roman" panose="02020603050405020304" pitchFamily="18" charset="0"/>
                        </a:rPr>
                        <a:t>11, 34, 17, 52, 26, 13, 40, 20, 10, 5, 16, 8, 4, 2, 1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12, 6,</a:t>
                      </a:r>
                      <a:r>
                        <a:rPr lang="en-CA" baseline="0" dirty="0" smtClean="0">
                          <a:latin typeface="Times New Roman" panose="02020603050405020304" pitchFamily="18" charset="0"/>
                          <a:cs typeface="Times New Roman" panose="02020603050405020304" pitchFamily="18" charset="0"/>
                        </a:rPr>
                        <a:t> </a:t>
                      </a:r>
                      <a:r>
                        <a:rPr lang="en-CA" baseline="0" dirty="0" smtClean="0">
                          <a:solidFill>
                            <a:srgbClr val="FF0000"/>
                          </a:solidFill>
                          <a:latin typeface="Times New Roman" panose="02020603050405020304" pitchFamily="18" charset="0"/>
                          <a:cs typeface="Times New Roman" panose="02020603050405020304" pitchFamily="18" charset="0"/>
                        </a:rPr>
                        <a:t>3</a:t>
                      </a:r>
                      <a:r>
                        <a:rPr lang="en-CA" dirty="0" smtClean="0">
                          <a:solidFill>
                            <a:srgbClr val="FF0000"/>
                          </a:solidFill>
                          <a:latin typeface="Times New Roman" panose="02020603050405020304" pitchFamily="18" charset="0"/>
                          <a:cs typeface="Times New Roman" panose="02020603050405020304" pitchFamily="18" charset="0"/>
                        </a:rPr>
                        <a:t>, 10, 5, 16, 8, 4, 2, 1</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71382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harder\Desktop\collatz_pr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996952"/>
            <a:ext cx="5581052" cy="3473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cs typeface="Times New Roman" panose="02020603050405020304" pitchFamily="18" charset="0"/>
              </a:rPr>
              <a:t>Write a function </a:t>
            </a:r>
            <a:r>
              <a:rPr lang="en-CA" dirty="0" err="1" smtClean="0">
                <a:latin typeface="Consolas" panose="020B0609020204030204" pitchFamily="49" charset="0"/>
                <a:cs typeface="Consolas" panose="020B0609020204030204" pitchFamily="49" charset="0"/>
              </a:rPr>
              <a:t>collatz_print</a:t>
            </a:r>
            <a:r>
              <a:rPr lang="en-CA" dirty="0" smtClean="0">
                <a:latin typeface="Consolas" panose="020B0609020204030204" pitchFamily="49" charset="0"/>
                <a:cs typeface="Consolas" panose="020B0609020204030204" pitchFamily="49" charset="0"/>
              </a:rPr>
              <a:t>(…)</a:t>
            </a:r>
            <a:r>
              <a:rPr lang="en-CA" dirty="0" smtClean="0">
                <a:cs typeface="Times New Roman" panose="02020603050405020304" pitchFamily="18" charset="0"/>
              </a:rPr>
              <a:t> that takes a positive integer </a:t>
            </a:r>
            <a:r>
              <a:rPr lang="en-CA" i="1" dirty="0" smtClean="0">
                <a:latin typeface="Times New Roman" panose="02020603050405020304" pitchFamily="18" charset="0"/>
                <a:cs typeface="Times New Roman" panose="02020603050405020304" pitchFamily="18" charset="0"/>
              </a:rPr>
              <a:t>a</a:t>
            </a:r>
            <a:r>
              <a:rPr lang="en-CA" dirty="0" smtClean="0">
                <a:cs typeface="Times New Roman" panose="02020603050405020304" pitchFamily="18" charset="0"/>
              </a:rPr>
              <a:t> and prints out the sequence of integers until it reaches </a:t>
            </a:r>
            <a:r>
              <a:rPr lang="en-CA" dirty="0" smtClean="0">
                <a:latin typeface="Times New Roman" panose="02020603050405020304" pitchFamily="18" charset="0"/>
                <a:cs typeface="Times New Roman" panose="02020603050405020304" pitchFamily="18" charset="0"/>
              </a:rPr>
              <a:t>one</a:t>
            </a:r>
            <a:r>
              <a:rPr lang="en-CA" dirty="0" smtClean="0">
                <a:cs typeface="Times New Roman" panose="02020603050405020304" pitchFamily="18" charset="0"/>
              </a:rPr>
              <a:t>, in which case, terminate </a:t>
            </a:r>
            <a:r>
              <a:rPr lang="en-CA" dirty="0">
                <a:cs typeface="Times New Roman" panose="02020603050405020304" pitchFamily="18" charset="0"/>
              </a:rPr>
              <a:t>with </a:t>
            </a:r>
            <a:r>
              <a:rPr lang="en-CA" dirty="0" smtClean="0">
                <a:latin typeface="Consolas" panose="020B0609020204030204" pitchFamily="49" charset="0"/>
                <a:cs typeface="Consolas" panose="020B0609020204030204" pitchFamily="49" charset="0"/>
              </a:rPr>
              <a:t>"..."</a:t>
            </a:r>
            <a:endParaRPr lang="en-CA" dirty="0" smtClean="0">
              <a:cs typeface="Times New Roman" panose="02020603050405020304" pitchFamily="18" charset="0"/>
            </a:endParaRPr>
          </a:p>
          <a:p>
            <a:pPr marL="800100" lvl="1" indent="-342900">
              <a:buFont typeface="+mj-lt"/>
              <a:buAutoNum type="arabicPeriod"/>
            </a:pPr>
            <a:r>
              <a:rPr lang="en-CA" dirty="0" smtClean="0">
                <a:cs typeface="Times New Roman" panose="02020603050405020304" pitchFamily="18" charset="0"/>
              </a:rPr>
              <a:t>Print “</a:t>
            </a:r>
            <a:r>
              <a:rPr lang="en-CA" i="1" dirty="0" smtClean="0">
                <a:latin typeface="Times New Roman" panose="02020603050405020304" pitchFamily="18" charset="0"/>
                <a:cs typeface="Times New Roman" panose="02020603050405020304" pitchFamily="18" charset="0"/>
              </a:rPr>
              <a:t>a</a:t>
            </a:r>
            <a:r>
              <a:rPr lang="en-CA" dirty="0" smtClean="0">
                <a:cs typeface="Times New Roman" panose="02020603050405020304" pitchFamily="18" charset="0"/>
              </a:rPr>
              <a:t>, ”</a:t>
            </a:r>
          </a:p>
          <a:p>
            <a:pPr marL="800100" lvl="1" indent="-342900">
              <a:buFont typeface="+mj-lt"/>
              <a:buAutoNum type="arabicPeriod"/>
            </a:pPr>
            <a:r>
              <a:rPr lang="en-CA" dirty="0" smtClean="0">
                <a:cs typeface="Times New Roman" panose="02020603050405020304" pitchFamily="18" charset="0"/>
              </a:rPr>
              <a:t>If </a:t>
            </a:r>
            <a:r>
              <a:rPr lang="en-CA" i="1" dirty="0" smtClean="0">
                <a:cs typeface="Times New Roman" panose="02020603050405020304" pitchFamily="18" charset="0"/>
              </a:rPr>
              <a:t>a</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1</a:t>
            </a:r>
            <a:r>
              <a:rPr lang="en-CA" dirty="0" smtClean="0">
                <a:cs typeface="Times New Roman" panose="02020603050405020304" pitchFamily="18" charset="0"/>
              </a:rPr>
              <a:t>,</a:t>
            </a:r>
          </a:p>
          <a:p>
            <a:pPr marL="1200150" lvl="2" indent="-342900">
              <a:buFont typeface="+mj-lt"/>
              <a:buAutoNum type="alphaLcPeriod"/>
            </a:pPr>
            <a:r>
              <a:rPr lang="en-CA" sz="1700" dirty="0" smtClean="0">
                <a:cs typeface="Times New Roman" panose="02020603050405020304" pitchFamily="18" charset="0"/>
              </a:rPr>
              <a:t>If </a:t>
            </a:r>
            <a:r>
              <a:rPr lang="en-CA" sz="1700" i="1" dirty="0" smtClean="0">
                <a:latin typeface="Times New Roman" panose="02020603050405020304" pitchFamily="18" charset="0"/>
                <a:cs typeface="Times New Roman" panose="02020603050405020304" pitchFamily="18" charset="0"/>
              </a:rPr>
              <a:t>a</a:t>
            </a:r>
            <a:r>
              <a:rPr lang="en-CA" sz="1700" dirty="0" smtClean="0">
                <a:cs typeface="Times New Roman" panose="02020603050405020304" pitchFamily="18" charset="0"/>
              </a:rPr>
              <a:t> is even,</a:t>
            </a:r>
          </a:p>
          <a:p>
            <a:pPr marL="1714500" lvl="3" indent="-400050">
              <a:buFont typeface="+mj-lt"/>
              <a:buAutoNum type="romanLcPeriod"/>
            </a:pPr>
            <a:r>
              <a:rPr lang="en-CA" sz="1600" dirty="0" smtClean="0">
                <a:cs typeface="Times New Roman" panose="02020603050405020304" pitchFamily="18" charset="0"/>
              </a:rPr>
              <a:t>Divide </a:t>
            </a:r>
            <a:r>
              <a:rPr lang="en-CA" sz="1600" i="1" dirty="0" smtClean="0">
                <a:latin typeface="Times New Roman" panose="02020603050405020304" pitchFamily="18" charset="0"/>
                <a:cs typeface="Times New Roman" panose="02020603050405020304" pitchFamily="18" charset="0"/>
              </a:rPr>
              <a:t>a</a:t>
            </a:r>
            <a:r>
              <a:rPr lang="en-CA" sz="1600" dirty="0" smtClean="0">
                <a:cs typeface="Times New Roman" panose="02020603050405020304" pitchFamily="18" charset="0"/>
              </a:rPr>
              <a:t> by two,</a:t>
            </a:r>
          </a:p>
          <a:p>
            <a:pPr marL="1657350" lvl="3" indent="-342900">
              <a:buFont typeface="+mj-lt"/>
              <a:buAutoNum type="romanLcPeriod"/>
            </a:pPr>
            <a:r>
              <a:rPr lang="en-CA" sz="1600" dirty="0" smtClean="0">
                <a:cs typeface="Times New Roman" panose="02020603050405020304" pitchFamily="18" charset="0"/>
              </a:rPr>
              <a:t>Otherwise, set </a:t>
            </a:r>
            <a:r>
              <a:rPr lang="en-CA" sz="1600" i="1" dirty="0" smtClean="0">
                <a:latin typeface="Times New Roman" panose="02020603050405020304" pitchFamily="18" charset="0"/>
                <a:cs typeface="Times New Roman" panose="02020603050405020304" pitchFamily="18" charset="0"/>
              </a:rPr>
              <a:t>a</a:t>
            </a:r>
            <a:r>
              <a:rPr lang="en-CA" sz="1600" dirty="0" smtClean="0">
                <a:latin typeface="Times New Roman" panose="02020603050405020304" pitchFamily="18" charset="0"/>
                <a:cs typeface="Times New Roman" panose="02020603050405020304" pitchFamily="18" charset="0"/>
              </a:rPr>
              <a:t> </a:t>
            </a:r>
            <a:r>
              <a:rPr lang="en-CA" sz="1600" dirty="0">
                <a:latin typeface="Times New Roman" panose="02020603050405020304" pitchFamily="18" charset="0"/>
                <a:cs typeface="Times New Roman" panose="02020603050405020304" pitchFamily="18" charset="0"/>
              </a:rPr>
              <a:t>←</a:t>
            </a:r>
            <a:r>
              <a:rPr lang="en-CA" sz="1600" dirty="0" smtClean="0">
                <a:latin typeface="Times New Roman" panose="02020603050405020304" pitchFamily="18" charset="0"/>
                <a:cs typeface="Times New Roman" panose="02020603050405020304" pitchFamily="18" charset="0"/>
              </a:rPr>
              <a:t> 3</a:t>
            </a:r>
            <a:r>
              <a:rPr lang="en-CA" sz="1600" i="1" dirty="0" smtClean="0">
                <a:latin typeface="Times New Roman" panose="02020603050405020304" pitchFamily="18" charset="0"/>
                <a:cs typeface="Times New Roman" panose="02020603050405020304" pitchFamily="18" charset="0"/>
              </a:rPr>
              <a:t>a</a:t>
            </a:r>
            <a:r>
              <a:rPr lang="en-CA" sz="1600" dirty="0" smtClean="0">
                <a:latin typeface="Times New Roman" panose="02020603050405020304" pitchFamily="18" charset="0"/>
                <a:cs typeface="Times New Roman" panose="02020603050405020304" pitchFamily="18" charset="0"/>
              </a:rPr>
              <a:t> + 1</a:t>
            </a:r>
          </a:p>
          <a:p>
            <a:pPr marL="1200150" lvl="2" indent="-342900">
              <a:buFont typeface="+mj-lt"/>
              <a:buAutoNum type="alphaLcPeriod"/>
            </a:pPr>
            <a:r>
              <a:rPr lang="en-CA" sz="1700" dirty="0" smtClean="0">
                <a:cs typeface="Times New Roman" panose="02020603050405020304" pitchFamily="18" charset="0"/>
              </a:rPr>
              <a:t>Print “</a:t>
            </a:r>
            <a:r>
              <a:rPr lang="en-CA" sz="1700" i="1" dirty="0" smtClean="0">
                <a:latin typeface="Times New Roman" panose="02020603050405020304" pitchFamily="18" charset="0"/>
                <a:cs typeface="Times New Roman" panose="02020603050405020304" pitchFamily="18" charset="0"/>
              </a:rPr>
              <a:t>a</a:t>
            </a:r>
            <a:r>
              <a:rPr lang="en-CA" sz="1700" dirty="0" smtClean="0">
                <a:cs typeface="Times New Roman" panose="02020603050405020304" pitchFamily="18" charset="0"/>
              </a:rPr>
              <a:t>, ”</a:t>
            </a:r>
          </a:p>
          <a:p>
            <a:pPr marL="1200150" lvl="2" indent="-342900">
              <a:buFont typeface="+mj-lt"/>
              <a:buAutoNum type="alphaLcPeriod"/>
            </a:pPr>
            <a:r>
              <a:rPr lang="en-CA" sz="1700" dirty="0" smtClean="0">
                <a:cs typeface="Times New Roman" panose="02020603050405020304" pitchFamily="18" charset="0"/>
              </a:rPr>
              <a:t>Go to Step 2.</a:t>
            </a:r>
          </a:p>
          <a:p>
            <a:pPr marL="800100" lvl="1" indent="-342900">
              <a:buFont typeface="+mj-lt"/>
              <a:buAutoNum type="arabicPeriod"/>
            </a:pPr>
            <a:r>
              <a:rPr lang="en-CA" dirty="0" smtClean="0">
                <a:cs typeface="Times New Roman" panose="02020603050405020304" pitchFamily="18" charset="0"/>
              </a:rPr>
              <a:t>Print “…”</a:t>
            </a:r>
          </a:p>
        </p:txBody>
      </p:sp>
    </p:spTree>
    <p:extLst>
      <p:ext uri="{BB962C8B-B14F-4D97-AF65-F5344CB8AC3E}">
        <p14:creationId xmlns:p14="http://schemas.microsoft.com/office/powerpoint/2010/main" val="4125942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cs typeface="Times New Roman" panose="02020603050405020304" pitchFamily="18" charset="0"/>
              </a:rPr>
              <a:t>An implementation of this algorithm is:</a:t>
            </a:r>
            <a:endParaRPr lang="en-CA" dirty="0" smtClean="0">
              <a:latin typeface="Consolas" panose="020B0609020204030204" pitchFamily="49" charset="0"/>
              <a:cs typeface="Consolas" panose="020B0609020204030204" pitchFamily="49" charset="0"/>
            </a:endParaRPr>
          </a:p>
          <a:p>
            <a:pPr marL="0" indent="0">
              <a:buNone/>
            </a:pPr>
            <a:r>
              <a:rPr lang="en-CA" sz="1350" dirty="0">
                <a:latin typeface="Consolas" panose="020B0609020204030204" pitchFamily="49" charset="0"/>
                <a:cs typeface="Consolas" panose="020B0609020204030204" pitchFamily="49" charset="0"/>
              </a:rPr>
              <a:t>	void </a:t>
            </a:r>
            <a:r>
              <a:rPr lang="en-CA" sz="1350" dirty="0" err="1">
                <a:latin typeface="Consolas" panose="020B0609020204030204" pitchFamily="49" charset="0"/>
                <a:cs typeface="Consolas" panose="020B0609020204030204" pitchFamily="49" charset="0"/>
              </a:rPr>
              <a:t>collatz_print</a:t>
            </a:r>
            <a:r>
              <a:rPr lang="en-CA" sz="1350" dirty="0">
                <a:latin typeface="Consolas" panose="020B0609020204030204" pitchFamily="49" charset="0"/>
                <a:cs typeface="Consolas" panose="020B0609020204030204" pitchFamily="49" charset="0"/>
              </a:rPr>
              <a:t>( unsigned int </a:t>
            </a:r>
            <a:r>
              <a:rPr lang="en-CA" sz="1350" dirty="0" smtClean="0">
                <a:latin typeface="Consolas" panose="020B0609020204030204" pitchFamily="49" charset="0"/>
                <a:cs typeface="Consolas" panose="020B0609020204030204" pitchFamily="49" charset="0"/>
              </a:rPr>
              <a:t>a );</a:t>
            </a:r>
            <a:endParaRPr lang="en-CA" sz="1350" dirty="0">
              <a:latin typeface="Consolas" panose="020B0609020204030204" pitchFamily="49" charset="0"/>
              <a:cs typeface="Consolas" panose="020B0609020204030204" pitchFamily="49" charset="0"/>
            </a:endParaRPr>
          </a:p>
          <a:p>
            <a:pPr marL="0" indent="0">
              <a:buNone/>
            </a:pPr>
            <a:endParaRPr lang="en-CA" sz="1350" dirty="0" smtClean="0">
              <a:latin typeface="Consolas" panose="020B0609020204030204" pitchFamily="49" charset="0"/>
              <a:cs typeface="Consolas" panose="020B0609020204030204" pitchFamily="49" charset="0"/>
            </a:endParaRPr>
          </a:p>
          <a:p>
            <a:pPr marL="0" indent="0">
              <a:buNone/>
            </a:pPr>
            <a:r>
              <a:rPr lang="en-CA" sz="1350" dirty="0" smtClean="0">
                <a:latin typeface="Consolas" panose="020B0609020204030204" pitchFamily="49" charset="0"/>
                <a:cs typeface="Consolas" panose="020B0609020204030204" pitchFamily="49" charset="0"/>
              </a:rPr>
              <a:t>	void </a:t>
            </a:r>
            <a:r>
              <a:rPr lang="en-CA" sz="1350" dirty="0" err="1" smtClean="0">
                <a:latin typeface="Consolas" panose="020B0609020204030204" pitchFamily="49" charset="0"/>
                <a:cs typeface="Consolas" panose="020B0609020204030204" pitchFamily="49" charset="0"/>
              </a:rPr>
              <a:t>collatz_print</a:t>
            </a:r>
            <a:r>
              <a:rPr lang="en-CA" sz="1350" dirty="0" smtClean="0">
                <a:latin typeface="Consolas" panose="020B0609020204030204" pitchFamily="49" charset="0"/>
                <a:cs typeface="Consolas" panose="020B0609020204030204" pitchFamily="49" charset="0"/>
              </a:rPr>
              <a:t>( unsigned int a ) {</a:t>
            </a:r>
          </a:p>
          <a:p>
            <a:pPr marL="0" indent="0">
              <a:buNone/>
            </a:pPr>
            <a:r>
              <a:rPr lang="en-CA" sz="1350" dirty="0" smtClean="0">
                <a:latin typeface="Consolas" panose="020B0609020204030204" pitchFamily="49" charset="0"/>
                <a:cs typeface="Consolas" panose="020B0609020204030204" pitchFamily="49" charset="0"/>
              </a:rPr>
              <a:t>	    </a:t>
            </a:r>
            <a:r>
              <a:rPr lang="en-CA" sz="1350" dirty="0">
                <a:latin typeface="Consolas" panose="020B0609020204030204" pitchFamily="49" charset="0"/>
                <a:cs typeface="Consolas" panose="020B0609020204030204" pitchFamily="49" charset="0"/>
              </a:rPr>
              <a:t>std::cout &lt;&lt; </a:t>
            </a:r>
            <a:r>
              <a:rPr lang="en-CA" sz="1350" dirty="0" smtClean="0">
                <a:latin typeface="Consolas" panose="020B0609020204030204" pitchFamily="49" charset="0"/>
                <a:cs typeface="Consolas" panose="020B0609020204030204" pitchFamily="49" charset="0"/>
              </a:rPr>
              <a:t>a </a:t>
            </a:r>
            <a:r>
              <a:rPr lang="en-CA" sz="1350" dirty="0">
                <a:latin typeface="Consolas" panose="020B0609020204030204" pitchFamily="49" charset="0"/>
                <a:cs typeface="Consolas" panose="020B0609020204030204" pitchFamily="49" charset="0"/>
              </a:rPr>
              <a:t>&lt;&lt; ", </a:t>
            </a:r>
            <a:r>
              <a:rPr lang="en-CA" sz="1350" dirty="0" smtClean="0">
                <a:latin typeface="Consolas" panose="020B0609020204030204" pitchFamily="49" charset="0"/>
                <a:cs typeface="Consolas" panose="020B0609020204030204" pitchFamily="49" charset="0"/>
              </a:rPr>
              <a:t>";</a:t>
            </a:r>
          </a:p>
          <a:p>
            <a:pPr marL="0" indent="0">
              <a:buNone/>
            </a:pPr>
            <a:endParaRPr lang="en-CA" sz="1350" dirty="0">
              <a:latin typeface="Consolas" panose="020B0609020204030204" pitchFamily="49" charset="0"/>
              <a:cs typeface="Consolas" panose="020B0609020204030204" pitchFamily="49" charset="0"/>
            </a:endParaRP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while ( a != 1 ) {</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if ( (a % 2) == 0 ) {</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 /= 2;</a:t>
            </a:r>
          </a:p>
          <a:p>
            <a:pPr marL="0" indent="0">
              <a:buNone/>
            </a:pPr>
            <a:r>
              <a:rPr lang="en-CA" sz="1350" dirty="0" smtClean="0">
                <a:latin typeface="Consolas" panose="020B0609020204030204" pitchFamily="49" charset="0"/>
                <a:cs typeface="Consolas" panose="020B0609020204030204" pitchFamily="49" charset="0"/>
              </a:rPr>
              <a:t>	        } else {</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a = 3*a + 1;</a:t>
            </a:r>
          </a:p>
          <a:p>
            <a:pPr marL="0" indent="0">
              <a:buNone/>
            </a:pPr>
            <a:r>
              <a:rPr lang="en-CA" sz="1350" dirty="0" smtClean="0">
                <a:latin typeface="Consolas" panose="020B0609020204030204" pitchFamily="49" charset="0"/>
                <a:cs typeface="Consolas" panose="020B0609020204030204" pitchFamily="49" charset="0"/>
              </a:rPr>
              <a:t>	        }</a:t>
            </a:r>
          </a:p>
          <a:p>
            <a:pPr marL="0" indent="0">
              <a:buNone/>
            </a:pPr>
            <a:endParaRPr lang="en-CA" sz="1350" dirty="0" smtClean="0">
              <a:latin typeface="Consolas" panose="020B0609020204030204" pitchFamily="49" charset="0"/>
              <a:cs typeface="Consolas" panose="020B0609020204030204" pitchFamily="49" charset="0"/>
            </a:endParaRPr>
          </a:p>
          <a:p>
            <a:pPr marL="0" indent="0">
              <a:buNone/>
            </a:pPr>
            <a:r>
              <a:rPr lang="en-CA" sz="1350" dirty="0">
                <a:latin typeface="Consolas" panose="020B0609020204030204" pitchFamily="49" charset="0"/>
                <a:cs typeface="Consolas" panose="020B0609020204030204" pitchFamily="49" charset="0"/>
              </a:rPr>
              <a:t>	        std::cout &lt;&lt; </a:t>
            </a:r>
            <a:r>
              <a:rPr lang="en-CA" sz="1350" dirty="0" smtClean="0">
                <a:latin typeface="Consolas" panose="020B0609020204030204" pitchFamily="49" charset="0"/>
                <a:cs typeface="Consolas" panose="020B0609020204030204" pitchFamily="49" charset="0"/>
              </a:rPr>
              <a:t>a </a:t>
            </a:r>
            <a:r>
              <a:rPr lang="en-CA" sz="1350" dirty="0">
                <a:latin typeface="Consolas" panose="020B0609020204030204" pitchFamily="49" charset="0"/>
                <a:cs typeface="Consolas" panose="020B0609020204030204" pitchFamily="49" charset="0"/>
              </a:rPr>
              <a:t>&lt;&lt; ", </a:t>
            </a:r>
            <a:r>
              <a:rPr lang="en-CA" sz="1350" dirty="0" smtClean="0">
                <a:latin typeface="Consolas" panose="020B0609020204030204" pitchFamily="49" charset="0"/>
                <a:cs typeface="Consolas" panose="020B0609020204030204" pitchFamily="49" charset="0"/>
              </a:rPr>
              <a:t>";</a:t>
            </a:r>
            <a:endParaRPr lang="en-CA" sz="1350" dirty="0">
              <a:latin typeface="Consolas" panose="020B0609020204030204" pitchFamily="49" charset="0"/>
              <a:cs typeface="Consolas" panose="020B0609020204030204" pitchFamily="49" charset="0"/>
            </a:endParaRPr>
          </a:p>
          <a:p>
            <a:pPr marL="0" indent="0">
              <a:buNone/>
            </a:pPr>
            <a:r>
              <a:rPr lang="en-CA" sz="1350" dirty="0" smtClean="0">
                <a:latin typeface="Consolas" panose="020B0609020204030204" pitchFamily="49" charset="0"/>
                <a:cs typeface="Consolas" panose="020B0609020204030204" pitchFamily="49" charset="0"/>
              </a:rPr>
              <a:t>	    }</a:t>
            </a:r>
          </a:p>
          <a:p>
            <a:pPr marL="0" indent="0">
              <a:buNone/>
            </a:pPr>
            <a:endParaRPr lang="en-CA" sz="1350" dirty="0" smtClean="0">
              <a:latin typeface="Consolas" panose="020B0609020204030204" pitchFamily="49" charset="0"/>
              <a:cs typeface="Consolas" panose="020B0609020204030204" pitchFamily="49" charset="0"/>
            </a:endParaRP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    std::cout &lt;&lt; "..." &lt;&lt; std::endl;</a:t>
            </a:r>
          </a:p>
          <a:p>
            <a:pPr marL="0" indent="0">
              <a:buNone/>
            </a:pPr>
            <a:r>
              <a:rPr lang="en-CA" sz="1350" dirty="0">
                <a:latin typeface="Consolas" panose="020B0609020204030204" pitchFamily="49" charset="0"/>
                <a:cs typeface="Consolas" panose="020B0609020204030204" pitchFamily="49" charset="0"/>
              </a:rPr>
              <a:t>	</a:t>
            </a:r>
            <a:r>
              <a:rPr lang="en-CA" sz="1350" dirty="0" smtClean="0">
                <a:latin typeface="Consolas" panose="020B0609020204030204" pitchFamily="49" charset="0"/>
                <a:cs typeface="Consolas" panose="020B0609020204030204" pitchFamily="49" charset="0"/>
              </a:rPr>
              <a:t>}</a:t>
            </a:r>
          </a:p>
        </p:txBody>
      </p:sp>
      <p:sp>
        <p:nvSpPr>
          <p:cNvPr id="3" name="TextBox 2"/>
          <p:cNvSpPr txBox="1"/>
          <p:nvPr/>
        </p:nvSpPr>
        <p:spPr>
          <a:xfrm>
            <a:off x="5868144" y="5373216"/>
            <a:ext cx="2903359"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Question: What happens if</a:t>
            </a:r>
          </a:p>
          <a:p>
            <a:r>
              <a:rPr lang="en-CA" dirty="0" smtClean="0">
                <a:solidFill>
                  <a:srgbClr val="0070C0"/>
                </a:solidFill>
                <a:latin typeface="Georgia" panose="02040502050405020303" pitchFamily="18" charset="0"/>
              </a:rPr>
              <a:t>the argument passed is </a:t>
            </a:r>
            <a:r>
              <a:rPr lang="en-CA" dirty="0" smtClean="0">
                <a:solidFill>
                  <a:srgbClr val="0070C0"/>
                </a:solidFill>
                <a:latin typeface="Consolas" panose="020B0609020204030204" pitchFamily="49" charset="0"/>
                <a:cs typeface="Consolas" panose="020B0609020204030204" pitchFamily="49" charset="0"/>
              </a:rPr>
              <a:t>0</a:t>
            </a:r>
            <a:r>
              <a:rPr lang="en-CA" dirty="0" smtClean="0">
                <a:solidFill>
                  <a:srgbClr val="0070C0"/>
                </a:solidFill>
                <a:latin typeface="Georgia" panose="02040502050405020303" pitchFamily="18" charset="0"/>
              </a:rPr>
              <a:t>?</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809927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cs typeface="Times New Roman" panose="02020603050405020304" pitchFamily="18" charset="0"/>
              </a:rPr>
              <a:t>Try it yourself:</a:t>
            </a:r>
            <a:endParaRPr lang="en-CA" dirty="0" smtClean="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#include &lt;iostream&gt;</a:t>
            </a:r>
          </a:p>
          <a:p>
            <a:pPr marL="800100" lvl="2" indent="0">
              <a:buNone/>
            </a:pPr>
            <a:r>
              <a:rPr lang="en-CA" sz="900" dirty="0">
                <a:latin typeface="Consolas" panose="020B0609020204030204" pitchFamily="49" charset="0"/>
                <a:cs typeface="Consolas" panose="020B0609020204030204" pitchFamily="49" charset="0"/>
              </a:rPr>
              <a:t>#include </a:t>
            </a:r>
            <a:r>
              <a:rPr lang="en-CA" sz="900" dirty="0" smtClean="0">
                <a:latin typeface="Consolas" panose="020B0609020204030204" pitchFamily="49" charset="0"/>
                <a:cs typeface="Consolas" panose="020B0609020204030204" pitchFamily="49" charset="0"/>
              </a:rPr>
              <a:t>&lt;cassert&gt;</a:t>
            </a:r>
            <a:endParaRPr lang="en-CA" sz="900" dirty="0">
              <a:latin typeface="Consolas" panose="020B0609020204030204" pitchFamily="49" charset="0"/>
              <a:cs typeface="Consolas" panose="020B0609020204030204" pitchFamily="49" charset="0"/>
            </a:endParaRPr>
          </a:p>
          <a:p>
            <a:pPr marL="800100" lvl="2" indent="0">
              <a:buNone/>
            </a:pPr>
            <a:endParaRPr lang="en-CA" sz="900" dirty="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 Function declarations</a:t>
            </a:r>
          </a:p>
          <a:p>
            <a:pPr marL="800100" lvl="2" indent="0">
              <a:buNone/>
            </a:pPr>
            <a:r>
              <a:rPr lang="en-CA" sz="900" dirty="0" smtClean="0">
                <a:latin typeface="Consolas" panose="020B0609020204030204" pitchFamily="49" charset="0"/>
                <a:cs typeface="Consolas" panose="020B0609020204030204" pitchFamily="49" charset="0"/>
              </a:rPr>
              <a:t>void </a:t>
            </a:r>
            <a:r>
              <a:rPr lang="en-CA" sz="900" dirty="0" err="1">
                <a:latin typeface="Consolas" panose="020B0609020204030204" pitchFamily="49" charset="0"/>
                <a:cs typeface="Consolas" panose="020B0609020204030204" pitchFamily="49" charset="0"/>
              </a:rPr>
              <a:t>collatz_print</a:t>
            </a:r>
            <a:r>
              <a:rPr lang="en-CA" sz="900" dirty="0">
                <a:latin typeface="Consolas" panose="020B0609020204030204" pitchFamily="49" charset="0"/>
                <a:cs typeface="Consolas" panose="020B0609020204030204" pitchFamily="49" charset="0"/>
              </a:rPr>
              <a:t>( unsigned int </a:t>
            </a:r>
            <a:r>
              <a:rPr lang="en-CA" sz="900" dirty="0" smtClean="0">
                <a:latin typeface="Consolas" panose="020B0609020204030204" pitchFamily="49" charset="0"/>
                <a:cs typeface="Consolas" panose="020B0609020204030204" pitchFamily="49" charset="0"/>
              </a:rPr>
              <a:t>a );</a:t>
            </a:r>
            <a:endParaRPr lang="en-CA" sz="900" dirty="0">
              <a:latin typeface="Consolas" panose="020B0609020204030204" pitchFamily="49" charset="0"/>
              <a:cs typeface="Consolas" panose="020B0609020204030204" pitchFamily="49" charset="0"/>
            </a:endParaRPr>
          </a:p>
          <a:p>
            <a:pPr marL="800100" lvl="2" indent="0">
              <a:buNone/>
            </a:pPr>
            <a:endParaRPr lang="en-CA" sz="900" dirty="0" smtClean="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 Function definitions</a:t>
            </a:r>
          </a:p>
          <a:p>
            <a:pPr marL="800100" lvl="2" indent="0">
              <a:buNone/>
            </a:pPr>
            <a:r>
              <a:rPr lang="en-CA" sz="900" dirty="0" smtClean="0">
                <a:latin typeface="Consolas" panose="020B0609020204030204" pitchFamily="49" charset="0"/>
                <a:cs typeface="Consolas" panose="020B0609020204030204" pitchFamily="49" charset="0"/>
              </a:rPr>
              <a:t>void </a:t>
            </a:r>
            <a:r>
              <a:rPr lang="en-CA" sz="900" dirty="0" err="1" smtClean="0">
                <a:latin typeface="Consolas" panose="020B0609020204030204" pitchFamily="49" charset="0"/>
                <a:cs typeface="Consolas" panose="020B0609020204030204" pitchFamily="49" charset="0"/>
              </a:rPr>
              <a:t>collatz_print</a:t>
            </a:r>
            <a:r>
              <a:rPr lang="en-CA" sz="900" dirty="0" smtClean="0">
                <a:latin typeface="Consolas" panose="020B0609020204030204" pitchFamily="49" charset="0"/>
                <a:cs typeface="Consolas" panose="020B0609020204030204" pitchFamily="49" charset="0"/>
              </a:rPr>
              <a:t>( unsigned int a ) {</a:t>
            </a:r>
          </a:p>
          <a:p>
            <a:pPr marL="800100" lvl="2" indent="0">
              <a:buNone/>
            </a:pPr>
            <a:r>
              <a:rPr lang="en-CA" sz="900" dirty="0" smtClean="0">
                <a:latin typeface="Consolas" panose="020B0609020204030204" pitchFamily="49" charset="0"/>
                <a:cs typeface="Consolas" panose="020B0609020204030204" pitchFamily="49" charset="0"/>
              </a:rPr>
              <a:t>    assert( a != 0 );</a:t>
            </a:r>
          </a:p>
          <a:p>
            <a:pPr marL="800100" lvl="2" indent="0">
              <a:buNone/>
            </a:pPr>
            <a:r>
              <a:rPr lang="en-CA" sz="900" dirty="0" smtClean="0">
                <a:latin typeface="Consolas" panose="020B0609020204030204" pitchFamily="49" charset="0"/>
                <a:cs typeface="Consolas" panose="020B0609020204030204" pitchFamily="49" charset="0"/>
              </a:rPr>
              <a:t>    </a:t>
            </a:r>
            <a:r>
              <a:rPr lang="en-CA" sz="900" dirty="0">
                <a:latin typeface="Consolas" panose="020B0609020204030204" pitchFamily="49" charset="0"/>
                <a:cs typeface="Consolas" panose="020B0609020204030204" pitchFamily="49" charset="0"/>
              </a:rPr>
              <a:t>std::cout &lt;&lt; </a:t>
            </a:r>
            <a:r>
              <a:rPr lang="en-CA" sz="900" dirty="0" smtClean="0">
                <a:latin typeface="Consolas" panose="020B0609020204030204" pitchFamily="49" charset="0"/>
                <a:cs typeface="Consolas" panose="020B0609020204030204" pitchFamily="49" charset="0"/>
              </a:rPr>
              <a:t>a </a:t>
            </a:r>
            <a:r>
              <a:rPr lang="en-CA" sz="900" dirty="0">
                <a:latin typeface="Consolas" panose="020B0609020204030204" pitchFamily="49" charset="0"/>
                <a:cs typeface="Consolas" panose="020B0609020204030204" pitchFamily="49" charset="0"/>
              </a:rPr>
              <a:t>&lt;&lt; ", </a:t>
            </a:r>
            <a:r>
              <a:rPr lang="en-CA" sz="900" dirty="0" smtClean="0">
                <a:latin typeface="Consolas" panose="020B0609020204030204" pitchFamily="49" charset="0"/>
                <a:cs typeface="Consolas" panose="020B0609020204030204" pitchFamily="49" charset="0"/>
              </a:rPr>
              <a:t>";</a:t>
            </a:r>
          </a:p>
          <a:p>
            <a:pPr marL="800100" lvl="2" indent="0">
              <a:buNone/>
            </a:pPr>
            <a:endParaRPr lang="en-CA" sz="900" dirty="0" smtClean="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    while ( a != 1 ) {</a:t>
            </a:r>
          </a:p>
          <a:p>
            <a:pPr marL="800100" lvl="2" indent="0">
              <a:buNone/>
            </a:pPr>
            <a:r>
              <a:rPr lang="en-CA" sz="900" dirty="0" smtClean="0">
                <a:latin typeface="Consolas" panose="020B0609020204030204" pitchFamily="49" charset="0"/>
                <a:cs typeface="Consolas" panose="020B0609020204030204" pitchFamily="49" charset="0"/>
              </a:rPr>
              <a:t>        if ( (a % 2) == 0 ) {</a:t>
            </a:r>
          </a:p>
          <a:p>
            <a:pPr marL="800100" lvl="2" indent="0">
              <a:buNone/>
            </a:pPr>
            <a:r>
              <a:rPr lang="en-CA" sz="900" dirty="0" smtClean="0">
                <a:latin typeface="Consolas" panose="020B0609020204030204" pitchFamily="49" charset="0"/>
                <a:cs typeface="Consolas" panose="020B0609020204030204" pitchFamily="49" charset="0"/>
              </a:rPr>
              <a:t>            a /= 2;</a:t>
            </a:r>
          </a:p>
          <a:p>
            <a:pPr marL="800100" lvl="2" indent="0">
              <a:buNone/>
            </a:pPr>
            <a:r>
              <a:rPr lang="en-CA" sz="900" dirty="0" smtClean="0">
                <a:latin typeface="Consolas" panose="020B0609020204030204" pitchFamily="49" charset="0"/>
                <a:cs typeface="Consolas" panose="020B0609020204030204" pitchFamily="49" charset="0"/>
              </a:rPr>
              <a:t>        } else {</a:t>
            </a:r>
          </a:p>
          <a:p>
            <a:pPr marL="800100" lvl="2" indent="0">
              <a:buNone/>
            </a:pPr>
            <a:r>
              <a:rPr lang="en-CA" sz="900" dirty="0" smtClean="0">
                <a:latin typeface="Consolas" panose="020B0609020204030204" pitchFamily="49" charset="0"/>
                <a:cs typeface="Consolas" panose="020B0609020204030204" pitchFamily="49" charset="0"/>
              </a:rPr>
              <a:t>            a = 3*a + 1;</a:t>
            </a:r>
          </a:p>
          <a:p>
            <a:pPr marL="800100" lvl="2" indent="0">
              <a:buNone/>
            </a:pPr>
            <a:r>
              <a:rPr lang="en-CA" sz="900" dirty="0" smtClean="0">
                <a:latin typeface="Consolas" panose="020B0609020204030204" pitchFamily="49" charset="0"/>
                <a:cs typeface="Consolas" panose="020B0609020204030204" pitchFamily="49" charset="0"/>
              </a:rPr>
              <a:t>        }</a:t>
            </a:r>
          </a:p>
          <a:p>
            <a:pPr marL="800100" lvl="2" indent="0">
              <a:buNone/>
            </a:pPr>
            <a:endParaRPr lang="en-CA" sz="900" dirty="0" smtClean="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        </a:t>
            </a:r>
            <a:r>
              <a:rPr lang="en-CA" sz="900" dirty="0">
                <a:latin typeface="Consolas" panose="020B0609020204030204" pitchFamily="49" charset="0"/>
                <a:cs typeface="Consolas" panose="020B0609020204030204" pitchFamily="49" charset="0"/>
              </a:rPr>
              <a:t>std::cout &lt;&lt; </a:t>
            </a:r>
            <a:r>
              <a:rPr lang="en-CA" sz="900" dirty="0" smtClean="0">
                <a:latin typeface="Consolas" panose="020B0609020204030204" pitchFamily="49" charset="0"/>
                <a:cs typeface="Consolas" panose="020B0609020204030204" pitchFamily="49" charset="0"/>
              </a:rPr>
              <a:t>a </a:t>
            </a:r>
            <a:r>
              <a:rPr lang="en-CA" sz="900" dirty="0">
                <a:latin typeface="Consolas" panose="020B0609020204030204" pitchFamily="49" charset="0"/>
                <a:cs typeface="Consolas" panose="020B0609020204030204" pitchFamily="49" charset="0"/>
              </a:rPr>
              <a:t>&lt;&lt; ", </a:t>
            </a:r>
            <a:r>
              <a:rPr lang="en-CA" sz="900" dirty="0" smtClean="0">
                <a:latin typeface="Consolas" panose="020B0609020204030204" pitchFamily="49" charset="0"/>
                <a:cs typeface="Consolas" panose="020B0609020204030204" pitchFamily="49" charset="0"/>
              </a:rPr>
              <a:t>";</a:t>
            </a:r>
            <a:endParaRPr lang="en-CA" sz="900" dirty="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    }</a:t>
            </a:r>
          </a:p>
          <a:p>
            <a:pPr marL="800100" lvl="2" indent="0">
              <a:buNone/>
            </a:pPr>
            <a:endParaRPr lang="en-CA" sz="900" dirty="0" smtClean="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    std::cout &lt;&lt; "..." &lt;&lt; std::endl;</a:t>
            </a:r>
          </a:p>
          <a:p>
            <a:pPr marL="800100" lvl="2" indent="0">
              <a:buNone/>
            </a:pPr>
            <a:r>
              <a:rPr lang="en-CA" sz="900" dirty="0" smtClean="0">
                <a:latin typeface="Consolas" panose="020B0609020204030204" pitchFamily="49" charset="0"/>
                <a:cs typeface="Consolas" panose="020B0609020204030204" pitchFamily="49" charset="0"/>
              </a:rPr>
              <a:t>}</a:t>
            </a:r>
          </a:p>
          <a:p>
            <a:pPr marL="800100" lvl="2" indent="0">
              <a:buNone/>
            </a:pPr>
            <a:endParaRPr lang="en-CA" sz="900" dirty="0">
              <a:latin typeface="Consolas" panose="020B0609020204030204" pitchFamily="49" charset="0"/>
              <a:cs typeface="Consolas" panose="020B0609020204030204" pitchFamily="49" charset="0"/>
            </a:endParaRPr>
          </a:p>
          <a:p>
            <a:pPr marL="800100" lvl="2" indent="0">
              <a:buNone/>
            </a:pPr>
            <a:r>
              <a:rPr lang="en-CA" sz="900" dirty="0" smtClean="0">
                <a:latin typeface="Consolas" panose="020B0609020204030204" pitchFamily="49" charset="0"/>
                <a:cs typeface="Consolas" panose="020B0609020204030204" pitchFamily="49" charset="0"/>
              </a:rPr>
              <a:t>int main() {</a:t>
            </a:r>
          </a:p>
          <a:p>
            <a:pPr marL="800100" lvl="2" indent="0">
              <a:buNone/>
            </a:pPr>
            <a:r>
              <a:rPr lang="en-CA" sz="900" dirty="0">
                <a:latin typeface="Consolas" panose="020B0609020204030204" pitchFamily="49" charset="0"/>
                <a:cs typeface="Consolas" panose="020B0609020204030204" pitchFamily="49" charset="0"/>
              </a:rPr>
              <a:t> </a:t>
            </a:r>
            <a:r>
              <a:rPr lang="en-CA" sz="900" dirty="0" smtClean="0">
                <a:latin typeface="Consolas" panose="020B0609020204030204" pitchFamily="49" charset="0"/>
                <a:cs typeface="Consolas" panose="020B0609020204030204" pitchFamily="49" charset="0"/>
              </a:rPr>
              <a:t>   </a:t>
            </a:r>
            <a:r>
              <a:rPr lang="en-CA" sz="900" dirty="0" err="1" smtClean="0">
                <a:latin typeface="Consolas" panose="020B0609020204030204" pitchFamily="49" charset="0"/>
                <a:cs typeface="Consolas" panose="020B0609020204030204" pitchFamily="49" charset="0"/>
              </a:rPr>
              <a:t>collatz_print</a:t>
            </a:r>
            <a:r>
              <a:rPr lang="en-CA" sz="900" dirty="0" smtClean="0">
                <a:latin typeface="Consolas" panose="020B0609020204030204" pitchFamily="49" charset="0"/>
                <a:cs typeface="Consolas" panose="020B0609020204030204" pitchFamily="49" charset="0"/>
              </a:rPr>
              <a:t>( 1970 );</a:t>
            </a:r>
          </a:p>
          <a:p>
            <a:pPr marL="800100" lvl="2" indent="0">
              <a:buNone/>
            </a:pPr>
            <a:r>
              <a:rPr lang="en-CA" sz="900" dirty="0">
                <a:latin typeface="Consolas" panose="020B0609020204030204" pitchFamily="49" charset="0"/>
                <a:cs typeface="Consolas" panose="020B0609020204030204" pitchFamily="49" charset="0"/>
              </a:rPr>
              <a:t> </a:t>
            </a:r>
            <a:r>
              <a:rPr lang="en-CA" sz="900" dirty="0" smtClean="0">
                <a:latin typeface="Consolas" panose="020B0609020204030204" pitchFamily="49" charset="0"/>
                <a:cs typeface="Consolas" panose="020B0609020204030204" pitchFamily="49" charset="0"/>
              </a:rPr>
              <a:t>   return 0;</a:t>
            </a:r>
          </a:p>
          <a:p>
            <a:pPr marL="800100" lvl="2" indent="0">
              <a:buNone/>
            </a:pPr>
            <a:r>
              <a:rPr lang="en-CA" sz="900" dirty="0">
                <a:latin typeface="Consolas" panose="020B0609020204030204" pitchFamily="49" charset="0"/>
                <a:cs typeface="Consolas" panose="020B0609020204030204" pitchFamily="49" charset="0"/>
              </a:rPr>
              <a:t>}</a:t>
            </a:r>
            <a:endParaRPr lang="en-CA" sz="9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61894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t>Mathematicians aren’t so interested in the actual sequences, but rather the number of terms in the sequence until you get to </a:t>
            </a:r>
            <a:r>
              <a:rPr lang="en-CA" dirty="0" smtClean="0">
                <a:latin typeface="Times New Roman" panose="02020603050405020304" pitchFamily="18" charset="0"/>
                <a:cs typeface="Times New Roman" panose="02020603050405020304" pitchFamily="18" charset="0"/>
              </a:rPr>
              <a:t>1</a:t>
            </a:r>
          </a:p>
          <a:p>
            <a:pPr lvl="1"/>
            <a:r>
              <a:rPr lang="en-CA" dirty="0" smtClean="0"/>
              <a:t>For example,</a:t>
            </a:r>
          </a:p>
          <a:p>
            <a:pPr marL="857250" lvl="2" indent="0">
              <a:buNone/>
            </a:pPr>
            <a:r>
              <a:rPr lang="en-CA" sz="1400" dirty="0">
                <a:latin typeface="Times New Roman" panose="02020603050405020304" pitchFamily="18" charset="0"/>
                <a:cs typeface="Times New Roman" panose="02020603050405020304" pitchFamily="18" charset="0"/>
              </a:rPr>
              <a:t>27, </a:t>
            </a:r>
            <a:r>
              <a:rPr lang="en-CA" sz="1400" dirty="0">
                <a:solidFill>
                  <a:srgbClr val="FF0000"/>
                </a:solidFill>
                <a:latin typeface="Times New Roman" panose="02020603050405020304" pitchFamily="18" charset="0"/>
                <a:cs typeface="Times New Roman" panose="02020603050405020304" pitchFamily="18" charset="0"/>
              </a:rPr>
              <a:t>82, 41, 124, 62, 31, 94, 47, 142, 71, 214, 107, 322, 161, 484, 242, 121, 364, 182, 91, 274, 137, 412, 206, 103, 310, 155, 466, 233, 700, 350, 175, 526, 263, 790, 395, 1186, 593, 1780, 890, 445, 1336, 668, 334, 167, 502, 251, 754, 377, 1132, 566, 283, 850, 425, 1276, 638, 319, 958, 479, 1438, 719, 2158, 1079, 3238, 1619, 4858, 2429, 7288, 3644, 1822, 911, 2734, 1367, 4102, 2051, 6154, 3077, 9232, 4616, 2308, 1154, 577, 1732, 866, 433, 1300, 650, 325, 976, 488, 244, 122, 61, 184, 92, 46, 23, 70, 35, 106, 53, 160, 80, 40, 20, 10, 5, 16, 8, 4, 2, </a:t>
            </a:r>
            <a:r>
              <a:rPr lang="en-CA" sz="1400" dirty="0" smtClean="0">
                <a:solidFill>
                  <a:srgbClr val="FF0000"/>
                </a:solidFill>
                <a:latin typeface="Times New Roman" panose="02020603050405020304" pitchFamily="18" charset="0"/>
                <a:cs typeface="Times New Roman" panose="02020603050405020304" pitchFamily="18" charset="0"/>
              </a:rPr>
              <a:t>1</a:t>
            </a:r>
          </a:p>
          <a:p>
            <a:pPr marL="857250" lvl="2" indent="0">
              <a:buNone/>
            </a:pPr>
            <a:endParaRPr lang="en-CA" sz="1400" dirty="0" smtClean="0">
              <a:latin typeface="Times New Roman" panose="02020603050405020304" pitchFamily="18" charset="0"/>
              <a:cs typeface="Times New Roman" panose="02020603050405020304" pitchFamily="18" charset="0"/>
            </a:endParaRPr>
          </a:p>
          <a:p>
            <a:pPr marL="857250" lvl="2" indent="0">
              <a:buNone/>
            </a:pPr>
            <a:r>
              <a:rPr lang="en-CA" sz="1400" dirty="0">
                <a:latin typeface="Times New Roman" panose="02020603050405020304" pitchFamily="18" charset="0"/>
                <a:cs typeface="Times New Roman" panose="02020603050405020304" pitchFamily="18" charset="0"/>
              </a:rPr>
              <a:t>171, 514, 257, 772, 386, 193, 580, 290, 145, 436, 218, 109, 328, 164, </a:t>
            </a:r>
            <a:r>
              <a:rPr lang="en-CA" sz="1400" dirty="0">
                <a:solidFill>
                  <a:srgbClr val="FF0000"/>
                </a:solidFill>
                <a:latin typeface="Times New Roman" panose="02020603050405020304" pitchFamily="18" charset="0"/>
                <a:cs typeface="Times New Roman" panose="02020603050405020304" pitchFamily="18" charset="0"/>
              </a:rPr>
              <a:t>82, </a:t>
            </a:r>
            <a:r>
              <a:rPr lang="en-CA" sz="1400" dirty="0" smtClean="0">
                <a:solidFill>
                  <a:srgbClr val="FF0000"/>
                </a:solidFill>
                <a:latin typeface="Times New Roman" panose="02020603050405020304" pitchFamily="18" charset="0"/>
                <a:cs typeface="Times New Roman" panose="02020603050405020304" pitchFamily="18" charset="0"/>
              </a:rPr>
              <a:t>41, 124</a:t>
            </a:r>
            <a:r>
              <a:rPr lang="en-CA" sz="1400" dirty="0">
                <a:solidFill>
                  <a:srgbClr val="FF0000"/>
                </a:solidFill>
                <a:latin typeface="Times New Roman" panose="02020603050405020304" pitchFamily="18" charset="0"/>
                <a:cs typeface="Times New Roman" panose="02020603050405020304" pitchFamily="18" charset="0"/>
              </a:rPr>
              <a:t>, 62, 31, 94, 47, 142, 71, 214, 107, 322, 161, 484, 242, 121, 364, 182</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91, 274, 137, 412, 206, 103, 310, 155, 466, 233, 700, 350, 175, 526, 263</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790, 395, 1186, 593, 1780, 890, 445, 1336, 668, 334, 167, 502, 251, 754</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377, 1132, 566, 283, 850, 425, 1276, 638, 319, 958, 479, 1438, 719, 2158</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1079, 3238, 1619, 4858, 2429, 7288, 3644, 1822, 911, 2734, 1367, 4102</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2051, 6154, 3077, 9232, 4616, 2308, 1154, 577, 1732, 866, 433, 1300, </a:t>
            </a:r>
            <a:r>
              <a:rPr lang="en-CA" sz="1400" dirty="0" smtClean="0">
                <a:solidFill>
                  <a:srgbClr val="FF0000"/>
                </a:solidFill>
                <a:latin typeface="Times New Roman" panose="02020603050405020304" pitchFamily="18" charset="0"/>
                <a:cs typeface="Times New Roman" panose="02020603050405020304" pitchFamily="18" charset="0"/>
              </a:rPr>
              <a:t>650, </a:t>
            </a:r>
            <a:r>
              <a:rPr lang="en-CA" sz="1400" dirty="0">
                <a:solidFill>
                  <a:srgbClr val="FF0000"/>
                </a:solidFill>
                <a:latin typeface="Times New Roman" panose="02020603050405020304" pitchFamily="18" charset="0"/>
                <a:cs typeface="Times New Roman" panose="02020603050405020304" pitchFamily="18" charset="0"/>
              </a:rPr>
              <a:t>325, 976, 488, 244, 122, 61, 184, 92, 46, 23, 70, 35, 106, 53, 160, 80, 40</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20, 10, 5, 16, 8, 4, 2, 1</a:t>
            </a:r>
            <a:endParaRPr lang="en-CA" sz="1400" dirty="0" smtClean="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rot="19589487">
            <a:off x="-77693" y="3110309"/>
            <a:ext cx="1574598" cy="400110"/>
          </a:xfrm>
          <a:prstGeom prst="rect">
            <a:avLst/>
          </a:prstGeom>
          <a:noFill/>
        </p:spPr>
        <p:txBody>
          <a:bodyPr wrap="none" rtlCol="0">
            <a:spAutoFit/>
          </a:bodyPr>
          <a:lstStyle/>
          <a:p>
            <a:r>
              <a:rPr lang="en-CA" sz="2000" dirty="0" smtClean="0">
                <a:latin typeface="Times New Roman" panose="02020603050405020304" pitchFamily="18" charset="0"/>
                <a:cs typeface="Times New Roman" panose="02020603050405020304" pitchFamily="18" charset="0"/>
              </a:rPr>
              <a:t>112 iterations</a:t>
            </a:r>
            <a:endParaRPr lang="en-CA"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rot="19589487">
            <a:off x="-57704" y="4641105"/>
            <a:ext cx="1584088" cy="400110"/>
          </a:xfrm>
          <a:prstGeom prst="rect">
            <a:avLst/>
          </a:prstGeom>
          <a:noFill/>
        </p:spPr>
        <p:txBody>
          <a:bodyPr wrap="none" rtlCol="0">
            <a:spAutoFit/>
          </a:bodyPr>
          <a:lstStyle/>
          <a:p>
            <a:r>
              <a:rPr lang="en-CA" sz="2000" dirty="0" smtClean="0">
                <a:latin typeface="Times New Roman" panose="02020603050405020304" pitchFamily="18" charset="0"/>
                <a:cs typeface="Times New Roman" panose="02020603050405020304" pitchFamily="18" charset="0"/>
              </a:rPr>
              <a:t>125 iterations</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434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cs typeface="Times New Roman" panose="02020603050405020304" pitchFamily="18" charset="0"/>
              </a:rPr>
              <a:t>Write a function </a:t>
            </a:r>
            <a:r>
              <a:rPr lang="en-CA" dirty="0" err="1" smtClean="0">
                <a:latin typeface="Consolas" panose="020B0609020204030204" pitchFamily="49" charset="0"/>
                <a:cs typeface="Consolas" panose="020B0609020204030204" pitchFamily="49" charset="0"/>
              </a:rPr>
              <a:t>collatz</a:t>
            </a:r>
            <a:r>
              <a:rPr lang="en-CA" dirty="0" smtClean="0">
                <a:latin typeface="Consolas" panose="020B0609020204030204" pitchFamily="49" charset="0"/>
                <a:cs typeface="Consolas" panose="020B0609020204030204" pitchFamily="49" charset="0"/>
              </a:rPr>
              <a:t>(…)</a:t>
            </a:r>
            <a:r>
              <a:rPr lang="en-CA" dirty="0" smtClean="0">
                <a:cs typeface="Times New Roman" panose="02020603050405020304" pitchFamily="18" charset="0"/>
              </a:rPr>
              <a:t> that takes a positive integer </a:t>
            </a:r>
            <a:r>
              <a:rPr lang="en-CA" i="1" dirty="0" smtClean="0">
                <a:latin typeface="Times New Roman" panose="02020603050405020304" pitchFamily="18" charset="0"/>
                <a:cs typeface="Times New Roman" panose="02020603050405020304" pitchFamily="18" charset="0"/>
              </a:rPr>
              <a:t>n</a:t>
            </a:r>
            <a:r>
              <a:rPr lang="en-CA" dirty="0" smtClean="0">
                <a:cs typeface="Times New Roman" panose="02020603050405020304" pitchFamily="18" charset="0"/>
              </a:rPr>
              <a:t> and returns the number of steps required until we get to </a:t>
            </a:r>
            <a:r>
              <a:rPr lang="en-CA" dirty="0" smtClean="0">
                <a:latin typeface="Times New Roman" panose="02020603050405020304" pitchFamily="18" charset="0"/>
                <a:cs typeface="Times New Roman" panose="02020603050405020304" pitchFamily="18" charset="0"/>
              </a:rPr>
              <a:t>one</a:t>
            </a:r>
            <a:r>
              <a:rPr lang="en-CA" dirty="0" smtClean="0">
                <a:cs typeface="Times New Roman" panose="02020603050405020304" pitchFamily="18" charset="0"/>
              </a:rPr>
              <a:t>:</a:t>
            </a:r>
            <a:endParaRPr lang="en-CA" dirty="0" smtClean="0">
              <a:latin typeface="Consolas" panose="020B0609020204030204" pitchFamily="49" charset="0"/>
              <a:cs typeface="Consolas" panose="020B0609020204030204" pitchFamily="49" charset="0"/>
            </a:endParaRPr>
          </a:p>
          <a:p>
            <a:pPr marL="0" indent="0">
              <a:buNone/>
            </a:pPr>
            <a:r>
              <a:rPr lang="en-CA" sz="1450" dirty="0">
                <a:latin typeface="Consolas" panose="020B0609020204030204" pitchFamily="49" charset="0"/>
                <a:cs typeface="Consolas" panose="020B0609020204030204" pitchFamily="49" charset="0"/>
              </a:rPr>
              <a:t>	unsigned int </a:t>
            </a:r>
            <a:r>
              <a:rPr lang="en-CA" sz="1450" dirty="0" err="1">
                <a:latin typeface="Consolas" panose="020B0609020204030204" pitchFamily="49" charset="0"/>
                <a:cs typeface="Consolas" panose="020B0609020204030204" pitchFamily="49" charset="0"/>
              </a:rPr>
              <a:t>collatz</a:t>
            </a:r>
            <a:r>
              <a:rPr lang="en-CA" sz="1450" dirty="0">
                <a:latin typeface="Consolas" panose="020B0609020204030204" pitchFamily="49" charset="0"/>
                <a:cs typeface="Consolas" panose="020B0609020204030204" pitchFamily="49" charset="0"/>
              </a:rPr>
              <a:t>( unsigned int </a:t>
            </a:r>
            <a:r>
              <a:rPr lang="en-CA" sz="1450" dirty="0" smtClean="0">
                <a:latin typeface="Consolas" panose="020B0609020204030204" pitchFamily="49" charset="0"/>
                <a:cs typeface="Consolas" panose="020B0609020204030204" pitchFamily="49" charset="0"/>
              </a:rPr>
              <a:t>a );</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smtClean="0">
                <a:latin typeface="Consolas" panose="020B0609020204030204" pitchFamily="49" charset="0"/>
                <a:cs typeface="Consolas" panose="020B0609020204030204" pitchFamily="49" charset="0"/>
              </a:rPr>
              <a:t>	unsigned int </a:t>
            </a:r>
            <a:r>
              <a:rPr lang="en-CA" sz="1450" dirty="0" err="1" smtClean="0">
                <a:latin typeface="Consolas" panose="020B0609020204030204" pitchFamily="49" charset="0"/>
                <a:cs typeface="Consolas" panose="020B0609020204030204" pitchFamily="49" charset="0"/>
              </a:rPr>
              <a:t>collatz</a:t>
            </a:r>
            <a:r>
              <a:rPr lang="en-CA" sz="1450" dirty="0" smtClean="0">
                <a:latin typeface="Consolas" panose="020B0609020204030204" pitchFamily="49" charset="0"/>
                <a:cs typeface="Consolas" panose="020B0609020204030204" pitchFamily="49" charset="0"/>
              </a:rPr>
              <a:t>( unsigned int a ) {</a:t>
            </a:r>
          </a:p>
          <a:p>
            <a:pPr marL="0" indent="0">
              <a:buNone/>
            </a:pPr>
            <a:r>
              <a:rPr lang="en-CA" sz="1450" dirty="0" smtClean="0">
                <a:latin typeface="Consolas" panose="020B0609020204030204" pitchFamily="49" charset="0"/>
                <a:cs typeface="Consolas" panose="020B0609020204030204" pitchFamily="49" charset="0"/>
              </a:rPr>
              <a:t>	    unsigned int </a:t>
            </a:r>
            <a:r>
              <a:rPr lang="en-CA" sz="1450" dirty="0" err="1" smtClean="0">
                <a:latin typeface="Consolas" panose="020B0609020204030204" pitchFamily="49" charset="0"/>
                <a:cs typeface="Consolas" panose="020B0609020204030204" pitchFamily="49" charset="0"/>
              </a:rPr>
              <a:t>num_iterations</a:t>
            </a:r>
            <a:r>
              <a:rPr lang="en-CA" sz="1450" dirty="0" smtClean="0">
                <a:latin typeface="Consolas" panose="020B0609020204030204" pitchFamily="49" charset="0"/>
                <a:cs typeface="Consolas" panose="020B0609020204030204" pitchFamily="49" charset="0"/>
              </a:rPr>
              <a:t>{0};</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while ( a != 1 ) {</a:t>
            </a:r>
          </a:p>
          <a:p>
            <a:pPr marL="0" indent="0">
              <a:buNone/>
            </a:pPr>
            <a:r>
              <a:rPr lang="en-CA" sz="1450" dirty="0">
                <a:latin typeface="Consolas" panose="020B0609020204030204" pitchFamily="49" charset="0"/>
                <a:cs typeface="Consolas" panose="020B0609020204030204" pitchFamily="49" charset="0"/>
              </a:rPr>
              <a:t>	        ++</a:t>
            </a:r>
            <a:r>
              <a:rPr lang="en-CA" sz="1450" dirty="0" err="1">
                <a:latin typeface="Consolas" panose="020B0609020204030204" pitchFamily="49" charset="0"/>
                <a:cs typeface="Consolas" panose="020B0609020204030204" pitchFamily="49" charset="0"/>
              </a:rPr>
              <a:t>num_iterations</a:t>
            </a:r>
            <a:r>
              <a:rPr lang="en-CA" sz="1450" dirty="0">
                <a:latin typeface="Consolas" panose="020B0609020204030204" pitchFamily="49" charset="0"/>
                <a:cs typeface="Consolas" panose="020B0609020204030204" pitchFamily="49" charset="0"/>
              </a:rPr>
              <a:t>;</a:t>
            </a:r>
          </a:p>
          <a:p>
            <a:pPr marL="0" indent="0">
              <a:buNone/>
            </a:pPr>
            <a:endParaRPr lang="en-CA" sz="1450" dirty="0" smtClean="0">
              <a:latin typeface="Consolas" panose="020B0609020204030204" pitchFamily="49" charset="0"/>
              <a:cs typeface="Consolas" panose="020B0609020204030204" pitchFamily="49" charset="0"/>
            </a:endParaRP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if ( (a % 2) == 0 )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 /= 2;</a:t>
            </a:r>
          </a:p>
          <a:p>
            <a:pPr marL="0" indent="0">
              <a:buNone/>
            </a:pPr>
            <a:r>
              <a:rPr lang="en-CA" sz="1450" dirty="0" smtClean="0">
                <a:latin typeface="Consolas" panose="020B0609020204030204" pitchFamily="49" charset="0"/>
                <a:cs typeface="Consolas" panose="020B0609020204030204" pitchFamily="49" charset="0"/>
              </a:rPr>
              <a:t>	        } else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 = 3*a + 1;</a:t>
            </a:r>
          </a:p>
          <a:p>
            <a:pPr marL="0" indent="0">
              <a:buNone/>
            </a:pPr>
            <a:r>
              <a:rPr lang="en-CA" sz="1450" dirty="0" smtClean="0">
                <a:latin typeface="Consolas" panose="020B0609020204030204" pitchFamily="49" charset="0"/>
                <a:cs typeface="Consolas" panose="020B0609020204030204" pitchFamily="49" charset="0"/>
              </a:rPr>
              <a:t>	        }</a:t>
            </a:r>
          </a:p>
          <a:p>
            <a:pPr marL="0" indent="0">
              <a:buNone/>
            </a:pPr>
            <a:r>
              <a:rPr lang="en-CA" sz="1450" dirty="0" smtClean="0">
                <a:latin typeface="Consolas" panose="020B0609020204030204" pitchFamily="49" charset="0"/>
                <a:cs typeface="Consolas" panose="020B0609020204030204" pitchFamily="49" charset="0"/>
              </a:rPr>
              <a:t>	    }</a:t>
            </a:r>
          </a:p>
          <a:p>
            <a:pPr marL="0" indent="0">
              <a:buNone/>
            </a:pPr>
            <a:endParaRPr lang="en-CA" sz="1450" dirty="0" smtClean="0">
              <a:latin typeface="Consolas" panose="020B0609020204030204" pitchFamily="49" charset="0"/>
              <a:cs typeface="Consolas" panose="020B0609020204030204" pitchFamily="49" charset="0"/>
            </a:endParaRP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return </a:t>
            </a:r>
            <a:r>
              <a:rPr lang="en-CA" sz="1450" dirty="0" err="1">
                <a:latin typeface="Consolas" panose="020B0609020204030204" pitchFamily="49" charset="0"/>
                <a:cs typeface="Consolas" panose="020B0609020204030204" pitchFamily="49" charset="0"/>
              </a:rPr>
              <a:t>num_iterations</a:t>
            </a:r>
            <a:r>
              <a:rPr lang="en-CA" sz="1450" dirty="0">
                <a:latin typeface="Consolas" panose="020B0609020204030204" pitchFamily="49" charset="0"/>
                <a:cs typeface="Consolas" panose="020B0609020204030204" pitchFamily="49" charset="0"/>
              </a:rPr>
              <a:t>;</a:t>
            </a:r>
            <a:endParaRPr lang="en-CA" sz="1450" dirty="0" smtClean="0">
              <a:latin typeface="Consolas" panose="020B0609020204030204" pitchFamily="49" charset="0"/>
              <a:cs typeface="Consolas" panose="020B0609020204030204" pitchFamily="49" charset="0"/>
            </a:endParaRP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5415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cs typeface="Times New Roman" panose="02020603050405020304" pitchFamily="18" charset="0"/>
              </a:rPr>
              <a:t>Notice the function declarations:</a:t>
            </a:r>
          </a:p>
          <a:p>
            <a:pPr marL="0" indent="0">
              <a:buNone/>
            </a:pPr>
            <a:r>
              <a:rPr lang="en-CA" dirty="0" smtClean="0">
                <a:latin typeface="Consolas" panose="020B0609020204030204" pitchFamily="49" charset="0"/>
                <a:cs typeface="Consolas" panose="020B0609020204030204" pitchFamily="49" charset="0"/>
              </a:rPr>
              <a:t>	void </a:t>
            </a:r>
            <a:r>
              <a:rPr lang="en-CA" dirty="0" err="1" smtClean="0">
                <a:latin typeface="Consolas" panose="020B0609020204030204" pitchFamily="49" charset="0"/>
                <a:cs typeface="Consolas" panose="020B0609020204030204" pitchFamily="49" charset="0"/>
              </a:rPr>
              <a:t>collatz_print</a:t>
            </a:r>
            <a:r>
              <a:rPr lang="en-CA" dirty="0" smtClean="0">
                <a:latin typeface="Consolas" panose="020B0609020204030204" pitchFamily="49" charset="0"/>
                <a:cs typeface="Consolas" panose="020B0609020204030204" pitchFamily="49" charset="0"/>
              </a:rPr>
              <a:t>( unsigned int n );</a:t>
            </a:r>
          </a:p>
          <a:p>
            <a:pPr marL="0" indent="0">
              <a:buNone/>
            </a:pPr>
            <a:r>
              <a:rPr lang="en-CA" dirty="0">
                <a:latin typeface="Consolas" panose="020B0609020204030204" pitchFamily="49" charset="0"/>
                <a:cs typeface="Consolas" panose="020B0609020204030204" pitchFamily="49" charset="0"/>
              </a:rPr>
              <a:t>	unsigned int </a:t>
            </a:r>
            <a:r>
              <a:rPr lang="en-CA" dirty="0" err="1">
                <a:latin typeface="Consolas" panose="020B0609020204030204" pitchFamily="49" charset="0"/>
                <a:cs typeface="Consolas" panose="020B0609020204030204" pitchFamily="49" charset="0"/>
              </a:rPr>
              <a:t>collatz</a:t>
            </a:r>
            <a:r>
              <a:rPr lang="en-CA" dirty="0">
                <a:latin typeface="Consolas" panose="020B0609020204030204" pitchFamily="49" charset="0"/>
                <a:cs typeface="Consolas" panose="020B0609020204030204" pitchFamily="49" charset="0"/>
              </a:rPr>
              <a:t>( unsigned int n </a:t>
            </a:r>
            <a:r>
              <a:rPr lang="en-CA" dirty="0" smtClean="0">
                <a:latin typeface="Consolas" panose="020B0609020204030204" pitchFamily="49" charset="0"/>
                <a:cs typeface="Consolas" panose="020B0609020204030204" pitchFamily="49" charset="0"/>
              </a:rPr>
              <a:t>);</a:t>
            </a:r>
          </a:p>
          <a:p>
            <a:pPr marL="0" indent="0">
              <a:buNone/>
            </a:pPr>
            <a:endParaRPr lang="en-CA" sz="1550" dirty="0">
              <a:latin typeface="Consolas" panose="020B0609020204030204" pitchFamily="49" charset="0"/>
              <a:cs typeface="Consolas" panose="020B0609020204030204" pitchFamily="49" charset="0"/>
            </a:endParaRPr>
          </a:p>
          <a:p>
            <a:pPr lvl="0"/>
            <a:r>
              <a:rPr lang="en-CA" dirty="0" smtClean="0">
                <a:solidFill>
                  <a:prstClr val="black"/>
                </a:solidFill>
                <a:cs typeface="Times New Roman" panose="02020603050405020304" pitchFamily="18" charset="0"/>
              </a:rPr>
              <a:t>Could we not just give the same name?</a:t>
            </a:r>
          </a:p>
          <a:p>
            <a:pPr lvl="1"/>
            <a:r>
              <a:rPr lang="en-CA" dirty="0" smtClean="0">
                <a:solidFill>
                  <a:prstClr val="black"/>
                </a:solidFill>
                <a:cs typeface="Times New Roman" panose="02020603050405020304" pitchFamily="18" charset="0"/>
              </a:rPr>
              <a:t>After all, we had other functions with the same name</a:t>
            </a:r>
          </a:p>
          <a:p>
            <a:pPr lvl="1"/>
            <a:endParaRPr lang="en-CA" dirty="0">
              <a:solidFill>
                <a:prstClr val="black"/>
              </a:solidFill>
              <a:cs typeface="Times New Roman" panose="02020603050405020304" pitchFamily="18" charset="0"/>
            </a:endParaRPr>
          </a:p>
          <a:p>
            <a:r>
              <a:rPr lang="en-CA" dirty="0" smtClean="0">
                <a:solidFill>
                  <a:prstClr val="black"/>
                </a:solidFill>
                <a:cs typeface="Times New Roman" panose="02020603050405020304" pitchFamily="18" charset="0"/>
              </a:rPr>
              <a:t>Problem: The C++ compiler </a:t>
            </a:r>
            <a:r>
              <a:rPr lang="en-CA" b="1" dirty="0" smtClean="0">
                <a:solidFill>
                  <a:prstClr val="black"/>
                </a:solidFill>
                <a:cs typeface="Times New Roman" panose="02020603050405020304" pitchFamily="18" charset="0"/>
              </a:rPr>
              <a:t>cannot</a:t>
            </a:r>
            <a:r>
              <a:rPr lang="en-CA" dirty="0" smtClean="0">
                <a:solidFill>
                  <a:prstClr val="black"/>
                </a:solidFill>
                <a:cs typeface="Times New Roman" panose="02020603050405020304" pitchFamily="18" charset="0"/>
              </a:rPr>
              <a:t> choose based on return type only</a:t>
            </a:r>
          </a:p>
          <a:p>
            <a:pPr lvl="1"/>
            <a:r>
              <a:rPr lang="en-CA" dirty="0" smtClean="0">
                <a:solidFill>
                  <a:prstClr val="black"/>
                </a:solidFill>
                <a:cs typeface="Times New Roman" panose="02020603050405020304" pitchFamily="18" charset="0"/>
              </a:rPr>
              <a:t>The compiler only chooses based on the types of any arguments</a:t>
            </a:r>
          </a:p>
          <a:p>
            <a:pPr lvl="1"/>
            <a:r>
              <a:rPr lang="en-CA" dirty="0" smtClean="0">
                <a:solidFill>
                  <a:prstClr val="black"/>
                </a:solidFill>
                <a:cs typeface="Times New Roman" panose="02020603050405020304" pitchFamily="18" charset="0"/>
              </a:rPr>
              <a:t>If two functions have identical parameter types, they must have different names</a:t>
            </a:r>
            <a:endParaRPr lang="en-CA" dirty="0">
              <a:solidFill>
                <a:prstClr val="black"/>
              </a:solidFill>
              <a:cs typeface="Times New Roman" panose="02020603050405020304" pitchFamily="18" charset="0"/>
            </a:endParaRPr>
          </a:p>
          <a:p>
            <a:pPr marL="0" indent="0">
              <a:buNone/>
            </a:pPr>
            <a:endParaRPr lang="en-CA" sz="15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62854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We could create a second loop that queries the user for an argument:</a:t>
            </a:r>
          </a:p>
          <a:p>
            <a:pPr marL="0" indent="0">
              <a:buNone/>
            </a:pPr>
            <a:r>
              <a:rPr lang="en-CA" sz="1200" dirty="0" smtClean="0">
                <a:latin typeface="Consolas" panose="020B0609020204030204" pitchFamily="49" charset="0"/>
                <a:cs typeface="Consolas" panose="020B0609020204030204" pitchFamily="49" charset="0"/>
              </a:rPr>
              <a:t>	#include &lt;iostream&gt;</a:t>
            </a:r>
          </a:p>
          <a:p>
            <a:pPr marL="0" indent="0">
              <a:buNone/>
            </a:pPr>
            <a:r>
              <a:rPr lang="en-CA" sz="1200" dirty="0" smtClean="0">
                <a:latin typeface="Consolas" panose="020B0609020204030204" pitchFamily="49" charset="0"/>
                <a:cs typeface="Consolas" panose="020B0609020204030204" pitchFamily="49" charset="0"/>
              </a:rPr>
              <a:t>	int main</a:t>
            </a:r>
            <a:r>
              <a:rPr lang="en-CA" sz="1200" dirty="0" smtClean="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void </a:t>
            </a:r>
            <a:r>
              <a:rPr lang="en-CA" sz="1200" dirty="0" err="1" smtClean="0">
                <a:latin typeface="Consolas" panose="020B0609020204030204" pitchFamily="49" charset="0"/>
                <a:cs typeface="Consolas" panose="020B0609020204030204" pitchFamily="49" charset="0"/>
              </a:rPr>
              <a:t>collatz_print</a:t>
            </a:r>
            <a:r>
              <a:rPr lang="en-CA" sz="1200" dirty="0" smtClean="0">
                <a:latin typeface="Consolas" panose="020B0609020204030204" pitchFamily="49" charset="0"/>
                <a:cs typeface="Consolas" panose="020B0609020204030204" pitchFamily="49" charset="0"/>
              </a:rPr>
              <a:t>( unsigned int n );</a:t>
            </a:r>
          </a:p>
          <a:p>
            <a:pPr marL="0" indent="0">
              <a:buNone/>
            </a:pPr>
            <a:endParaRPr lang="en-CA" sz="1200" dirty="0" smtClean="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int main() {</a:t>
            </a:r>
          </a:p>
          <a:p>
            <a:pPr marL="0" indent="0">
              <a:buNone/>
            </a:pPr>
            <a:r>
              <a:rPr lang="en-CA" sz="1200" dirty="0" smtClean="0">
                <a:latin typeface="Consolas" panose="020B0609020204030204" pitchFamily="49" charset="0"/>
                <a:cs typeface="Consolas" panose="020B0609020204030204" pitchFamily="49" charset="0"/>
              </a:rPr>
              <a:t>	    bool </a:t>
            </a:r>
            <a:r>
              <a:rPr lang="en-CA" sz="1200" dirty="0" err="1" smtClean="0">
                <a:latin typeface="Consolas" panose="020B0609020204030204" pitchFamily="49" charset="0"/>
                <a:cs typeface="Consolas" panose="020B0609020204030204" pitchFamily="49" charset="0"/>
              </a:rPr>
              <a:t>keep_going</a:t>
            </a:r>
            <a:r>
              <a:rPr lang="en-CA" sz="1200" dirty="0" smtClean="0">
                <a:latin typeface="Consolas" panose="020B0609020204030204" pitchFamily="49" charset="0"/>
                <a:cs typeface="Consolas" panose="020B0609020204030204" pitchFamily="49" charset="0"/>
              </a:rPr>
              <a:t>{true};</a:t>
            </a:r>
          </a:p>
          <a:p>
            <a:pPr marL="0" indent="0">
              <a:buNone/>
            </a:pPr>
            <a:endParaRPr lang="en-CA" sz="1200" dirty="0" smtClean="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while ( </a:t>
            </a:r>
            <a:r>
              <a:rPr lang="en-CA" sz="1200" dirty="0" err="1" smtClean="0">
                <a:latin typeface="Consolas" panose="020B0609020204030204" pitchFamily="49" charset="0"/>
                <a:cs typeface="Consolas" panose="020B0609020204030204" pitchFamily="49" charset="0"/>
              </a:rPr>
              <a:t>keep_going</a:t>
            </a:r>
            <a:r>
              <a:rPr lang="en-CA" sz="1200" dirty="0" smtClean="0">
                <a:latin typeface="Consolas" panose="020B0609020204030204" pitchFamily="49" charset="0"/>
                <a:cs typeface="Consolas" panose="020B0609020204030204" pitchFamily="49" charset="0"/>
              </a:rPr>
              <a:t> ) {</a:t>
            </a:r>
          </a:p>
          <a:p>
            <a:pPr marL="0"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int n{};</a:t>
            </a: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std::cout &lt;&lt; "Enter a positive integer ('0' to quit): ";</a:t>
            </a:r>
          </a:p>
          <a:p>
            <a:pPr marL="0" indent="0">
              <a:buNone/>
            </a:pPr>
            <a:r>
              <a:rPr lang="en-CA" sz="1200" dirty="0" smtClean="0">
                <a:latin typeface="Consolas" panose="020B0609020204030204" pitchFamily="49" charset="0"/>
                <a:cs typeface="Consolas" panose="020B0609020204030204" pitchFamily="49" charset="0"/>
              </a:rPr>
              <a:t>	        std::</a:t>
            </a:r>
            <a:r>
              <a:rPr lang="en-CA" sz="1200" dirty="0" err="1" smtClean="0">
                <a:latin typeface="Consolas" panose="020B0609020204030204" pitchFamily="49" charset="0"/>
                <a:cs typeface="Consolas" panose="020B0609020204030204" pitchFamily="49" charset="0"/>
              </a:rPr>
              <a:t>cin</a:t>
            </a:r>
            <a:r>
              <a:rPr lang="en-CA" sz="1200" dirty="0" smtClean="0">
                <a:latin typeface="Consolas" panose="020B0609020204030204" pitchFamily="49" charset="0"/>
                <a:cs typeface="Consolas" panose="020B0609020204030204" pitchFamily="49" charset="0"/>
              </a:rPr>
              <a:t> &gt;&gt; n;</a:t>
            </a:r>
          </a:p>
          <a:p>
            <a:pPr marL="0" indent="0">
              <a:buNone/>
            </a:pPr>
            <a:endParaRPr lang="en-CA" sz="1200" dirty="0" smtClean="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if ( n == 0 ) {</a:t>
            </a:r>
          </a:p>
          <a:p>
            <a:pPr marL="0" indent="0">
              <a:buNone/>
            </a:pP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keep_going</a:t>
            </a:r>
            <a:r>
              <a:rPr lang="en-CA" sz="1200" dirty="0">
                <a:latin typeface="Consolas" panose="020B0609020204030204" pitchFamily="49" charset="0"/>
                <a:cs typeface="Consolas" panose="020B0609020204030204" pitchFamily="49" charset="0"/>
              </a:rPr>
              <a:t> = false;</a:t>
            </a:r>
          </a:p>
          <a:p>
            <a:pPr marL="0" indent="0">
              <a:buNone/>
            </a:pPr>
            <a:r>
              <a:rPr lang="en-CA" sz="1200" dirty="0" smtClean="0">
                <a:latin typeface="Consolas" panose="020B0609020204030204" pitchFamily="49" charset="0"/>
                <a:cs typeface="Consolas" panose="020B0609020204030204" pitchFamily="49" charset="0"/>
              </a:rPr>
              <a:t>	        } else {</a:t>
            </a:r>
          </a:p>
          <a:p>
            <a:pPr marL="0" indent="0">
              <a:buNone/>
            </a:pP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collatz_print</a:t>
            </a:r>
            <a:r>
              <a:rPr lang="en-CA" sz="1200" dirty="0">
                <a:latin typeface="Consolas" panose="020B0609020204030204" pitchFamily="49" charset="0"/>
                <a:cs typeface="Consolas" panose="020B0609020204030204" pitchFamily="49" charset="0"/>
              </a:rPr>
              <a:t>( n );</a:t>
            </a:r>
          </a:p>
          <a:p>
            <a:pPr marL="0"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pPr marL="0" indent="0">
              <a:buNone/>
            </a:pPr>
            <a:r>
              <a:rPr lang="en-CA" sz="1200" dirty="0" smtClean="0">
                <a:latin typeface="Consolas" panose="020B0609020204030204" pitchFamily="49" charset="0"/>
                <a:cs typeface="Consolas" panose="020B0609020204030204" pitchFamily="49" charset="0"/>
              </a:rPr>
              <a:t>	    }</a:t>
            </a:r>
          </a:p>
          <a:p>
            <a:pPr marL="0" indent="0">
              <a:buNone/>
            </a:pPr>
            <a:endParaRPr lang="en-CA" sz="1200" dirty="0">
              <a:latin typeface="Consolas" panose="020B0609020204030204" pitchFamily="49" charset="0"/>
              <a:cs typeface="Consolas" panose="020B0609020204030204" pitchFamily="49" charset="0"/>
            </a:endParaRPr>
          </a:p>
          <a:p>
            <a:pPr marL="0" indent="0">
              <a:buNone/>
            </a:pPr>
            <a:r>
              <a:rPr lang="en-CA" sz="1200" dirty="0" smtClean="0">
                <a:latin typeface="Consolas" panose="020B0609020204030204" pitchFamily="49" charset="0"/>
                <a:cs typeface="Consolas" panose="020B0609020204030204" pitchFamily="49" charset="0"/>
              </a:rPr>
              <a:t>	    return 0;</a:t>
            </a:r>
          </a:p>
          <a:p>
            <a:pPr marL="0" indent="0">
              <a:buNone/>
            </a:pPr>
            <a:r>
              <a:rPr lang="en-CA" sz="1200" dirty="0" smtClean="0">
                <a:latin typeface="Consolas" panose="020B0609020204030204" pitchFamily="49" charset="0"/>
                <a:cs typeface="Consolas" panose="020B0609020204030204" pitchFamily="49" charset="0"/>
              </a:rPr>
              <a:t>	}</a:t>
            </a:r>
            <a:endParaRPr lang="en-CA" sz="1200" dirty="0" smtClean="0"/>
          </a:p>
        </p:txBody>
      </p:sp>
      <p:sp>
        <p:nvSpPr>
          <p:cNvPr id="2" name="Title 1"/>
          <p:cNvSpPr>
            <a:spLocks noGrp="1"/>
          </p:cNvSpPr>
          <p:nvPr>
            <p:ph type="title"/>
          </p:nvPr>
        </p:nvSpPr>
        <p:spPr/>
        <p:txBody>
          <a:bodyPr/>
          <a:lstStyle/>
          <a:p>
            <a:r>
              <a:rPr lang="en-CA" dirty="0" smtClean="0"/>
              <a:t>Collatz conjecture</a:t>
            </a:r>
            <a:endParaRPr lang="en-CA" dirty="0"/>
          </a:p>
        </p:txBody>
      </p:sp>
    </p:spTree>
    <p:extLst>
      <p:ext uri="{BB962C8B-B14F-4D97-AF65-F5344CB8AC3E}">
        <p14:creationId xmlns:p14="http://schemas.microsoft.com/office/powerpoint/2010/main" val="562244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Problem: what happens if we pass our function the argument </a:t>
            </a:r>
            <a:r>
              <a:rPr lang="en-CA" dirty="0" smtClean="0">
                <a:latin typeface="Consolas" panose="020B0609020204030204" pitchFamily="49" charset="0"/>
                <a:cs typeface="Consolas" panose="020B0609020204030204" pitchFamily="49" charset="0"/>
              </a:rPr>
              <a:t>0</a:t>
            </a:r>
            <a:r>
              <a:rPr lang="en-CA" dirty="0" smtClean="0"/>
              <a:t>?</a:t>
            </a:r>
          </a:p>
          <a:p>
            <a:pPr lvl="1"/>
            <a:r>
              <a:rPr lang="en-CA" dirty="0" smtClean="0"/>
              <a:t>While the specification may require the argument to be greater than zero, you must explicitly check:</a:t>
            </a:r>
          </a:p>
          <a:p>
            <a:pPr marL="0" indent="0">
              <a:buNone/>
            </a:pPr>
            <a:r>
              <a:rPr lang="en-CA" sz="1400" dirty="0">
                <a:latin typeface="Consolas" panose="020B0609020204030204" pitchFamily="49" charset="0"/>
                <a:cs typeface="Consolas" panose="020B0609020204030204" pitchFamily="49" charset="0"/>
              </a:rPr>
              <a:t>	unsigned int </a:t>
            </a:r>
            <a:r>
              <a:rPr lang="en-CA" sz="1400" dirty="0" err="1">
                <a:latin typeface="Consolas" panose="020B0609020204030204" pitchFamily="49" charset="0"/>
                <a:cs typeface="Consolas" panose="020B0609020204030204" pitchFamily="49" charset="0"/>
              </a:rPr>
              <a:t>collatz</a:t>
            </a:r>
            <a:r>
              <a:rPr lang="en-CA" sz="1400" dirty="0">
                <a:latin typeface="Consolas" panose="020B0609020204030204" pitchFamily="49" charset="0"/>
                <a:cs typeface="Consolas" panose="020B0609020204030204" pitchFamily="49" charset="0"/>
              </a:rPr>
              <a:t>( unsigned int n ) {</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assert( n &gt;= 1 );</a:t>
            </a:r>
            <a:endParaRPr lang="en-CA" sz="1400" b="1" dirty="0">
              <a:solidFill>
                <a:srgbClr val="FF0000"/>
              </a:solidFill>
              <a:latin typeface="Consolas" panose="020B0609020204030204" pitchFamily="49" charset="0"/>
              <a:cs typeface="Consolas" panose="020B0609020204030204" pitchFamily="49" charset="0"/>
            </a:endParaRPr>
          </a:p>
          <a:p>
            <a:pPr marL="0" indent="0">
              <a:buNone/>
            </a:pPr>
            <a:endParaRPr lang="en-CA" sz="1400" dirty="0" smtClean="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unsigned int </a:t>
            </a:r>
            <a:r>
              <a:rPr lang="en-CA" sz="1400" dirty="0" err="1" smtClean="0">
                <a:latin typeface="Consolas" panose="020B0609020204030204" pitchFamily="49" charset="0"/>
                <a:cs typeface="Consolas" panose="020B0609020204030204" pitchFamily="49" charset="0"/>
              </a:rPr>
              <a:t>num_iterations</a:t>
            </a:r>
            <a:r>
              <a:rPr lang="en-CA" sz="1400" dirty="0" smtClean="0">
                <a:latin typeface="Consolas" panose="020B0609020204030204" pitchFamily="49" charset="0"/>
                <a:cs typeface="Consolas" panose="020B0609020204030204" pitchFamily="49" charset="0"/>
              </a:rPr>
              <a:t>{0</a:t>
            </a:r>
            <a:r>
              <a:rPr lang="en-CA" sz="1400" dirty="0">
                <a:latin typeface="Consolas" panose="020B0609020204030204" pitchFamily="49" charset="0"/>
                <a:cs typeface="Consolas" panose="020B0609020204030204" pitchFamily="49" charset="0"/>
              </a:rPr>
              <a:t>};</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Other code...</a:t>
            </a: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return </a:t>
            </a:r>
            <a:r>
              <a:rPr lang="en-CA" sz="1400" dirty="0" err="1">
                <a:latin typeface="Consolas" panose="020B0609020204030204" pitchFamily="49" charset="0"/>
                <a:cs typeface="Consolas" panose="020B0609020204030204" pitchFamily="49" charset="0"/>
              </a:rPr>
              <a:t>num_iterations</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p>
          <a:p>
            <a:pPr marL="0" indent="0">
              <a:buNone/>
            </a:pPr>
            <a:endParaRPr lang="en-CA" sz="400" dirty="0"/>
          </a:p>
          <a:p>
            <a:pPr marL="0" indent="0">
              <a:buNone/>
            </a:pPr>
            <a:r>
              <a:rPr lang="en-CA" sz="1400" dirty="0">
                <a:latin typeface="Consolas" panose="020B0609020204030204" pitchFamily="49" charset="0"/>
                <a:cs typeface="Consolas" panose="020B0609020204030204" pitchFamily="49" charset="0"/>
              </a:rPr>
              <a:t>	unsigned int </a:t>
            </a:r>
            <a:r>
              <a:rPr lang="en-CA" sz="1400" dirty="0" err="1">
                <a:latin typeface="Consolas" panose="020B0609020204030204" pitchFamily="49" charset="0"/>
                <a:cs typeface="Consolas" panose="020B0609020204030204" pitchFamily="49" charset="0"/>
              </a:rPr>
              <a:t>collatz</a:t>
            </a:r>
            <a:r>
              <a:rPr lang="en-CA" sz="1400" dirty="0">
                <a:latin typeface="Consolas" panose="020B0609020204030204" pitchFamily="49" charset="0"/>
                <a:cs typeface="Consolas" panose="020B0609020204030204" pitchFamily="49" charset="0"/>
              </a:rPr>
              <a:t>( unsigned int n ) {</a:t>
            </a:r>
          </a:p>
          <a:p>
            <a:pPr marL="0" indent="0">
              <a:buNone/>
            </a:pPr>
            <a:r>
              <a:rPr lang="en-CA" sz="1400" dirty="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if ( n == 0 ) {</a:t>
            </a:r>
          </a:p>
          <a:p>
            <a:pPr marL="0" indent="0">
              <a:buNone/>
            </a:pPr>
            <a:r>
              <a:rPr lang="en-CA" sz="1400" b="1" dirty="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       return 0;</a:t>
            </a:r>
          </a:p>
          <a:p>
            <a:pPr marL="0" indent="0">
              <a:buNone/>
            </a:pPr>
            <a:r>
              <a:rPr lang="en-CA" sz="1400" b="1" dirty="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    } </a:t>
            </a:r>
            <a:r>
              <a:rPr lang="en-CA" sz="1400" dirty="0" smtClean="0">
                <a:latin typeface="Consolas" panose="020B0609020204030204" pitchFamily="49" charset="0"/>
                <a:cs typeface="Consolas" panose="020B0609020204030204" pitchFamily="49" charset="0"/>
              </a:rPr>
              <a:t>else {</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unsigned int </a:t>
            </a:r>
            <a:r>
              <a:rPr lang="en-CA" sz="1400" dirty="0" err="1">
                <a:latin typeface="Consolas" panose="020B0609020204030204" pitchFamily="49" charset="0"/>
                <a:cs typeface="Consolas" panose="020B0609020204030204" pitchFamily="49" charset="0"/>
              </a:rPr>
              <a:t>num_iterations</a:t>
            </a:r>
            <a:r>
              <a:rPr lang="en-CA" sz="1400" dirty="0">
                <a:latin typeface="Consolas" panose="020B0609020204030204" pitchFamily="49" charset="0"/>
                <a:cs typeface="Consolas" panose="020B0609020204030204" pitchFamily="49" charset="0"/>
              </a:rPr>
              <a:t>{0</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 </a:t>
            </a:r>
            <a:r>
              <a:rPr lang="en-CA" sz="1400" dirty="0">
                <a:latin typeface="Consolas" panose="020B0609020204030204" pitchFamily="49" charset="0"/>
                <a:cs typeface="Consolas" panose="020B0609020204030204" pitchFamily="49" charset="0"/>
              </a:rPr>
              <a:t>Other code</a:t>
            </a:r>
            <a:r>
              <a:rPr lang="en-CA" sz="1400" dirty="0" smtClean="0">
                <a:latin typeface="Consolas" panose="020B0609020204030204" pitchFamily="49" charset="0"/>
                <a:cs typeface="Consolas" panose="020B0609020204030204" pitchFamily="49" charset="0"/>
              </a:rPr>
              <a:t>...</a:t>
            </a:r>
          </a:p>
          <a:p>
            <a:pPr marL="0" indent="0">
              <a:buNone/>
            </a:pPr>
            <a:r>
              <a:rPr lang="en-CA" sz="1400" dirty="0" smtClean="0">
                <a:latin typeface="Consolas" panose="020B0609020204030204" pitchFamily="49" charset="0"/>
                <a:cs typeface="Consolas" panose="020B0609020204030204" pitchFamily="49" charset="0"/>
              </a:rPr>
              <a:t>	        return </a:t>
            </a:r>
            <a:r>
              <a:rPr lang="en-CA" sz="1400" dirty="0" err="1">
                <a:latin typeface="Consolas" panose="020B0609020204030204" pitchFamily="49" charset="0"/>
                <a:cs typeface="Consolas" panose="020B0609020204030204" pitchFamily="49" charset="0"/>
              </a:rPr>
              <a:t>num_iterations</a:t>
            </a:r>
            <a:r>
              <a:rPr lang="en-CA"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p>
          <a:p>
            <a:pPr lvl="1"/>
            <a:endParaRPr lang="en-CA" dirty="0" smtClean="0"/>
          </a:p>
          <a:p>
            <a:pPr lvl="1"/>
            <a:endParaRPr lang="en-CA" dirty="0" smtClean="0"/>
          </a:p>
          <a:p>
            <a:endParaRPr lang="en-CA" dirty="0" smtClean="0"/>
          </a:p>
        </p:txBody>
      </p:sp>
      <p:sp>
        <p:nvSpPr>
          <p:cNvPr id="2" name="Title 1"/>
          <p:cNvSpPr>
            <a:spLocks noGrp="1"/>
          </p:cNvSpPr>
          <p:nvPr>
            <p:ph type="title"/>
          </p:nvPr>
        </p:nvSpPr>
        <p:spPr/>
        <p:txBody>
          <a:bodyPr/>
          <a:lstStyle/>
          <a:p>
            <a:r>
              <a:rPr lang="en-CA" dirty="0" smtClean="0"/>
              <a:t>Collatz conjecture</a:t>
            </a:r>
            <a:endParaRPr lang="en-CA" dirty="0"/>
          </a:p>
        </p:txBody>
      </p:sp>
    </p:spTree>
    <p:extLst>
      <p:ext uri="{BB962C8B-B14F-4D97-AF65-F5344CB8AC3E}">
        <p14:creationId xmlns:p14="http://schemas.microsoft.com/office/powerpoint/2010/main" val="1878804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Suppose we want a loop to run exactly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a:t>
            </a:r>
            <a:r>
              <a:rPr lang="en-CA" dirty="0" smtClean="0"/>
              <a:t>times</a:t>
            </a:r>
          </a:p>
          <a:p>
            <a:pPr lvl="1"/>
            <a:r>
              <a:rPr lang="en-CA" dirty="0" smtClean="0"/>
              <a:t>Track of how often the loop has executed with a local variable </a:t>
            </a:r>
            <a:r>
              <a:rPr lang="en-CA" i="1" dirty="0" err="1">
                <a:latin typeface="Times New Roman" panose="02020603050405020304" pitchFamily="18" charset="0"/>
                <a:cs typeface="Times New Roman" panose="02020603050405020304" pitchFamily="18" charset="0"/>
              </a:rPr>
              <a:t>n</a:t>
            </a:r>
            <a:r>
              <a:rPr lang="en-CA" baseline="-25000" dirty="0" err="1">
                <a:latin typeface="Times New Roman" panose="02020603050405020304" pitchFamily="18" charset="0"/>
                <a:cs typeface="Times New Roman" panose="02020603050405020304" pitchFamily="18" charset="0"/>
              </a:rPr>
              <a:t>iterations</a:t>
            </a:r>
            <a:endParaRPr lang="en-CA" dirty="0" smtClean="0"/>
          </a:p>
          <a:p>
            <a:pPr marL="800100" lvl="1" indent="-342900">
              <a:buFont typeface="+mj-lt"/>
              <a:buAutoNum type="arabicPeriod"/>
            </a:pPr>
            <a:r>
              <a:rPr lang="en-CA" dirty="0" smtClean="0"/>
              <a:t>Initialize a local variable </a:t>
            </a:r>
            <a:r>
              <a:rPr lang="en-CA" i="1" dirty="0" err="1">
                <a:latin typeface="Times New Roman" panose="02020603050405020304" pitchFamily="18" charset="0"/>
                <a:cs typeface="Times New Roman" panose="02020603050405020304" pitchFamily="18" charset="0"/>
              </a:rPr>
              <a:t>n</a:t>
            </a:r>
            <a:r>
              <a:rPr lang="en-CA" baseline="-25000" dirty="0" err="1">
                <a:latin typeface="Times New Roman" panose="02020603050405020304" pitchFamily="18" charset="0"/>
                <a:cs typeface="Times New Roman" panose="02020603050405020304" pitchFamily="18" charset="0"/>
              </a:rPr>
              <a:t>iterations</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a:t>
            </a:r>
          </a:p>
          <a:p>
            <a:pPr marL="800100" lvl="1" indent="-342900">
              <a:buFont typeface="+mj-lt"/>
              <a:buAutoNum type="arabicPeriod"/>
            </a:pPr>
            <a:r>
              <a:rPr lang="en-CA" dirty="0" smtClean="0"/>
              <a:t>As long as </a:t>
            </a:r>
            <a:r>
              <a:rPr lang="en-CA" i="1" dirty="0" err="1" smtClean="0">
                <a:latin typeface="Times New Roman" panose="02020603050405020304" pitchFamily="18" charset="0"/>
                <a:cs typeface="Times New Roman" panose="02020603050405020304" pitchFamily="18" charset="0"/>
              </a:rPr>
              <a:t>n</a:t>
            </a:r>
            <a:r>
              <a:rPr lang="en-CA" baseline="-25000" dirty="0" err="1" smtClean="0">
                <a:latin typeface="Times New Roman" panose="02020603050405020304" pitchFamily="18" charset="0"/>
                <a:cs typeface="Times New Roman" panose="02020603050405020304" pitchFamily="18" charset="0"/>
              </a:rPr>
              <a:t>iterations</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n</a:t>
            </a:r>
            <a:r>
              <a:rPr lang="en-CA" dirty="0" smtClean="0"/>
              <a:t>,</a:t>
            </a:r>
          </a:p>
          <a:p>
            <a:pPr marL="1200150" lvl="2" indent="-342900">
              <a:buFont typeface="+mj-lt"/>
              <a:buAutoNum type="alphaLcPeriod"/>
            </a:pPr>
            <a:r>
              <a:rPr lang="en-CA" dirty="0" smtClean="0"/>
              <a:t>execute the block of statements associated with the loop,</a:t>
            </a:r>
          </a:p>
          <a:p>
            <a:pPr marL="1200150" lvl="2" indent="-342900">
              <a:buFont typeface="+mj-lt"/>
              <a:buAutoNum type="alphaLcPeriod"/>
            </a:pPr>
            <a:r>
              <a:rPr lang="en-CA" dirty="0" smtClean="0"/>
              <a:t>increment </a:t>
            </a:r>
            <a:r>
              <a:rPr lang="en-CA" i="1" dirty="0" err="1">
                <a:latin typeface="Times New Roman" panose="02020603050405020304" pitchFamily="18" charset="0"/>
                <a:cs typeface="Times New Roman" panose="02020603050405020304" pitchFamily="18" charset="0"/>
              </a:rPr>
              <a:t>n</a:t>
            </a:r>
            <a:r>
              <a:rPr lang="en-CA" baseline="-25000" dirty="0" err="1">
                <a:latin typeface="Times New Roman" panose="02020603050405020304" pitchFamily="18" charset="0"/>
                <a:cs typeface="Times New Roman" panose="02020603050405020304" pitchFamily="18" charset="0"/>
              </a:rPr>
              <a:t>iterations</a:t>
            </a:r>
            <a:r>
              <a:rPr lang="en-CA" dirty="0" smtClean="0"/>
              <a:t>, and</a:t>
            </a:r>
          </a:p>
          <a:p>
            <a:pPr marL="1200150" lvl="2" indent="-342900">
              <a:buFont typeface="+mj-lt"/>
              <a:buAutoNum type="alphaLcPeriod"/>
            </a:pPr>
            <a:r>
              <a:rPr lang="en-CA" dirty="0" smtClean="0"/>
              <a:t>return to Step 2.</a:t>
            </a:r>
          </a:p>
        </p:txBody>
      </p:sp>
      <p:sp>
        <p:nvSpPr>
          <p:cNvPr id="2" name="Title 1"/>
          <p:cNvSpPr>
            <a:spLocks noGrp="1"/>
          </p:cNvSpPr>
          <p:nvPr>
            <p:ph type="title"/>
          </p:nvPr>
        </p:nvSpPr>
        <p:spPr/>
        <p:txBody>
          <a:bodyPr/>
          <a:lstStyle/>
          <a:p>
            <a:r>
              <a:rPr lang="en-CA" dirty="0" smtClean="0"/>
              <a:t>Counting</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27594" y="3558112"/>
            <a:ext cx="2651766" cy="309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09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looping statements and their implementation in C++</a:t>
            </a:r>
          </a:p>
          <a:p>
            <a:pPr lvl="1"/>
            <a:r>
              <a:rPr lang="en-CA" dirty="0" smtClean="0"/>
              <a:t>Introduce non-terminating loops</a:t>
            </a:r>
          </a:p>
          <a:p>
            <a:pPr lvl="1"/>
            <a:r>
              <a:rPr lang="en-CA" dirty="0" smtClean="0"/>
              <a:t>Implement two versions examining the Collatz conjecture</a:t>
            </a:r>
          </a:p>
          <a:p>
            <a:pPr lvl="1"/>
            <a:r>
              <a:rPr lang="en-CA" dirty="0" smtClean="0"/>
              <a:t>See how to limit the number of iterations of a loop</a:t>
            </a:r>
            <a:endParaRPr lang="en-CA" dirty="0"/>
          </a:p>
          <a:p>
            <a:pPr lvl="1"/>
            <a:r>
              <a:rPr lang="en-CA" dirty="0" smtClean="0"/>
              <a:t>Implement the factorial function</a:t>
            </a:r>
          </a:p>
          <a:p>
            <a:pPr lvl="1"/>
            <a:r>
              <a:rPr lang="en-CA" dirty="0" smtClean="0"/>
              <a:t>Walk through the steps of converting an algorithm described in English to a program</a:t>
            </a:r>
          </a:p>
          <a:p>
            <a:pPr lvl="2"/>
            <a:r>
              <a:rPr lang="en-CA" dirty="0" smtClean="0"/>
              <a:t>We will use the greatest-common divisor algorithm</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Here is a while loop that executes a fixed number of times</a:t>
            </a:r>
          </a:p>
          <a:p>
            <a:pPr lvl="1"/>
            <a:r>
              <a:rPr lang="en-CA" dirty="0" smtClean="0"/>
              <a:t>This assumes the value of </a:t>
            </a:r>
            <a:r>
              <a:rPr lang="en-CA" i="1" dirty="0" err="1" smtClean="0">
                <a:latin typeface="Times New Roman" panose="02020603050405020304" pitchFamily="18" charset="0"/>
                <a:cs typeface="Times New Roman" panose="02020603050405020304" pitchFamily="18" charset="0"/>
              </a:rPr>
              <a:t>max</a:t>
            </a:r>
            <a:r>
              <a:rPr lang="en-CA" baseline="-25000" dirty="0" err="1" smtClean="0">
                <a:latin typeface="Times New Roman" panose="02020603050405020304" pitchFamily="18" charset="0"/>
                <a:cs typeface="Times New Roman" panose="02020603050405020304" pitchFamily="18" charset="0"/>
              </a:rPr>
              <a:t>iterations</a:t>
            </a:r>
            <a:r>
              <a:rPr lang="en-CA" dirty="0" smtClean="0"/>
              <a:t> is never changed…</a:t>
            </a:r>
          </a:p>
          <a:p>
            <a:pPr lvl="1"/>
            <a:endParaRPr lang="en-CA" dirty="0"/>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unsigned int </a:t>
            </a:r>
            <a:r>
              <a:rPr lang="en-CA" dirty="0" err="1" smtClean="0">
                <a:latin typeface="Consolas" panose="020B0609020204030204" pitchFamily="49" charset="0"/>
                <a:cs typeface="Consolas" panose="020B0609020204030204" pitchFamily="49" charset="0"/>
              </a:rPr>
              <a:t>num_iterations</a:t>
            </a:r>
            <a:r>
              <a:rPr lang="en-CA" dirty="0" smtClean="0">
                <a:latin typeface="Consolas" panose="020B0609020204030204" pitchFamily="49" charset="0"/>
                <a:cs typeface="Consolas" panose="020B0609020204030204" pitchFamily="49" charset="0"/>
              </a:rPr>
              <a:t>{0};</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while ( </a:t>
            </a:r>
            <a:r>
              <a:rPr lang="en-CA" dirty="0" err="1" smtClean="0">
                <a:latin typeface="Consolas" panose="020B0609020204030204" pitchFamily="49" charset="0"/>
                <a:cs typeface="Consolas" panose="020B0609020204030204" pitchFamily="49" charset="0"/>
              </a:rPr>
              <a:t>num_iterations</a:t>
            </a:r>
            <a:r>
              <a:rPr lang="en-CA" dirty="0" smtClean="0">
                <a:latin typeface="Consolas" panose="020B0609020204030204" pitchFamily="49" charset="0"/>
                <a:cs typeface="Consolas" panose="020B0609020204030204" pitchFamily="49" charset="0"/>
              </a:rPr>
              <a:t> &lt; </a:t>
            </a:r>
            <a:r>
              <a:rPr lang="en-CA" dirty="0" err="1" smtClean="0">
                <a:latin typeface="Consolas" panose="020B0609020204030204" pitchFamily="49" charset="0"/>
                <a:cs typeface="Consolas" panose="020B0609020204030204" pitchFamily="49" charset="0"/>
              </a:rPr>
              <a:t>max_iterations</a:t>
            </a:r>
            <a:r>
              <a:rPr lang="en-CA" dirty="0" smtClean="0">
                <a:latin typeface="Consolas" panose="020B0609020204030204" pitchFamily="49" charset="0"/>
                <a:cs typeface="Consolas" panose="020B0609020204030204" pitchFamily="49" charset="0"/>
              </a:rPr>
              <a:t> )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num_iterations</a:t>
            </a:r>
            <a:r>
              <a:rPr lang="en-CA" dirty="0" smtClean="0">
                <a:latin typeface="Consolas" panose="020B0609020204030204" pitchFamily="49" charset="0"/>
                <a:cs typeface="Consolas" panose="020B0609020204030204" pitchFamily="49" charset="0"/>
              </a:rPr>
              <a:t>;</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a:p>
            <a:pPr marL="457200" lvl="1" indent="0">
              <a:buNone/>
            </a:pPr>
            <a:endParaRPr lang="en-CA" dirty="0">
              <a:latin typeface="Consolas" panose="020B0609020204030204" pitchFamily="49" charset="0"/>
              <a:cs typeface="Consolas" panose="020B0609020204030204" pitchFamily="49" charset="0"/>
            </a:endParaRPr>
          </a:p>
          <a:p>
            <a:r>
              <a:rPr lang="en-CA" dirty="0" smtClean="0">
                <a:solidFill>
                  <a:prstClr val="black"/>
                </a:solidFill>
              </a:rPr>
              <a:t>Once </a:t>
            </a:r>
            <a:r>
              <a:rPr lang="en-CA" dirty="0" err="1">
                <a:latin typeface="Consolas" panose="020B0609020204030204" pitchFamily="49" charset="0"/>
                <a:cs typeface="Consolas" panose="020B0609020204030204" pitchFamily="49" charset="0"/>
              </a:rPr>
              <a:t>num_iterations</a:t>
            </a:r>
            <a:r>
              <a:rPr lang="en-CA" dirty="0">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r>
              <a:rPr lang="en-CA" dirty="0" err="1" smtClean="0">
                <a:solidFill>
                  <a:prstClr val="black"/>
                </a:solidFill>
                <a:latin typeface="Consolas" panose="020B0609020204030204" pitchFamily="49" charset="0"/>
                <a:cs typeface="Consolas" panose="020B0609020204030204" pitchFamily="49" charset="0"/>
              </a:rPr>
              <a:t>max_iterations</a:t>
            </a:r>
            <a:r>
              <a:rPr lang="en-CA" dirty="0" smtClean="0">
                <a:solidFill>
                  <a:prstClr val="black"/>
                </a:solidFill>
              </a:rPr>
              <a:t>, we have executed the block of statements </a:t>
            </a:r>
            <a:r>
              <a:rPr lang="en-CA" smtClean="0">
                <a:solidFill>
                  <a:prstClr val="black"/>
                </a:solidFill>
              </a:rPr>
              <a:t>the required number of times</a:t>
            </a:r>
            <a:endParaRPr lang="en-CA" dirty="0">
              <a:solidFill>
                <a:prstClr val="black"/>
              </a:solidFill>
            </a:endParaRPr>
          </a:p>
          <a:p>
            <a:pPr marL="457200" lvl="1" indent="0">
              <a:buNone/>
            </a:pPr>
            <a:endParaRPr lang="en-CA" dirty="0" smtClean="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Counting</a:t>
            </a:r>
            <a:endParaRPr lang="en-CA" dirty="0"/>
          </a:p>
        </p:txBody>
      </p:sp>
    </p:spTree>
    <p:extLst>
      <p:ext uri="{BB962C8B-B14F-4D97-AF65-F5344CB8AC3E}">
        <p14:creationId xmlns:p14="http://schemas.microsoft.com/office/powerpoint/2010/main" val="2066157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Suppose we want to calculate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a:t>
            </a:r>
            <a:endParaRPr lang="en-CA" dirty="0" smtClean="0"/>
          </a:p>
          <a:p>
            <a:pPr lvl="1"/>
            <a:r>
              <a:rPr lang="en-CA" dirty="0" smtClean="0"/>
              <a:t>Because </a:t>
            </a:r>
            <a:r>
              <a:rPr lang="en-CA" dirty="0" smtClean="0">
                <a:latin typeface="Times New Roman" panose="02020603050405020304" pitchFamily="18" charset="0"/>
                <a:cs typeface="Times New Roman" panose="02020603050405020304" pitchFamily="18" charset="0"/>
              </a:rPr>
              <a:t>0! = 1! = 1</a:t>
            </a:r>
            <a:r>
              <a:rPr lang="en-CA" dirty="0" smtClean="0"/>
              <a:t>, we could start with this value, and then keep multiplying this by </a:t>
            </a:r>
            <a:r>
              <a:rPr lang="en-CA" dirty="0" smtClean="0">
                <a:latin typeface="Times New Roman" panose="02020603050405020304" pitchFamily="18" charset="0"/>
                <a:cs typeface="Times New Roman" panose="02020603050405020304" pitchFamily="18" charset="0"/>
              </a:rPr>
              <a:t>2</a:t>
            </a:r>
            <a:r>
              <a:rPr lang="en-CA" dirty="0" smtClean="0"/>
              <a:t>, then </a:t>
            </a:r>
            <a:r>
              <a:rPr lang="en-CA" dirty="0" smtClean="0">
                <a:latin typeface="Times New Roman" panose="02020603050405020304" pitchFamily="18" charset="0"/>
                <a:cs typeface="Times New Roman" panose="02020603050405020304" pitchFamily="18" charset="0"/>
              </a:rPr>
              <a:t>3</a:t>
            </a:r>
            <a:r>
              <a:rPr lang="en-CA" dirty="0" smtClean="0"/>
              <a:t>, and so on up until </a:t>
            </a:r>
            <a:r>
              <a:rPr lang="en-CA" i="1" dirty="0" smtClean="0">
                <a:latin typeface="Times New Roman" panose="02020603050405020304" pitchFamily="18" charset="0"/>
                <a:cs typeface="Times New Roman" panose="02020603050405020304" pitchFamily="18" charset="0"/>
              </a:rPr>
              <a:t>n</a:t>
            </a:r>
            <a:r>
              <a:rPr lang="en-CA" dirty="0" smtClean="0"/>
              <a:t>:</a:t>
            </a:r>
          </a:p>
          <a:p>
            <a:pPr marL="800100" lvl="1" indent="-342900">
              <a:buFont typeface="+mj-lt"/>
              <a:buAutoNum type="arabicPeriod"/>
            </a:pPr>
            <a:r>
              <a:rPr lang="en-CA" dirty="0" smtClean="0">
                <a:latin typeface="Times New Roman" panose="02020603050405020304" pitchFamily="18" charset="0"/>
                <a:cs typeface="Times New Roman" panose="02020603050405020304" pitchFamily="18" charset="0"/>
              </a:rPr>
              <a:t>Initialize a result </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 </a:t>
            </a:r>
            <a:r>
              <a:rPr lang="en-CA" dirty="0" smtClean="0">
                <a:cs typeface="Times New Roman" panose="02020603050405020304" pitchFamily="18" charset="0"/>
              </a:rPr>
              <a:t>and a variable</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endParaRPr lang="en-CA" dirty="0" smtClean="0"/>
          </a:p>
          <a:p>
            <a:pPr marL="800100" lvl="1" indent="-342900">
              <a:buFont typeface="+mj-lt"/>
              <a:buAutoNum type="arabicPeriod"/>
            </a:pPr>
            <a:r>
              <a:rPr lang="en-CA" dirty="0" smtClean="0"/>
              <a:t>If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n</a:t>
            </a:r>
            <a:r>
              <a:rPr lang="en-CA" dirty="0" smtClean="0"/>
              <a:t>,</a:t>
            </a:r>
          </a:p>
          <a:p>
            <a:pPr marL="1200150" lvl="2" indent="-342900">
              <a:buFont typeface="+mj-lt"/>
              <a:buAutoNum type="alphaLcPeriod"/>
            </a:pPr>
            <a:r>
              <a:rPr lang="en-CA" dirty="0" smtClean="0">
                <a:cs typeface="Times New Roman" panose="02020603050405020304" pitchFamily="18" charset="0"/>
              </a:rPr>
              <a:t>multiply </a:t>
            </a:r>
            <a:r>
              <a:rPr lang="en-CA" i="1" dirty="0" smtClean="0">
                <a:latin typeface="Times New Roman" panose="02020603050405020304" pitchFamily="18" charset="0"/>
                <a:cs typeface="Times New Roman" panose="02020603050405020304" pitchFamily="18" charset="0"/>
              </a:rPr>
              <a:t>r</a:t>
            </a:r>
            <a:r>
              <a:rPr lang="en-CA" dirty="0" smtClean="0">
                <a:cs typeface="Times New Roman" panose="02020603050405020304" pitchFamily="18" charset="0"/>
              </a:rPr>
              <a:t> by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r</a:t>
            </a:r>
            <a:r>
              <a:rPr lang="en-CA" dirty="0">
                <a:latin typeface="Times New Roman" panose="02020603050405020304" pitchFamily="18" charset="0"/>
                <a:cs typeface="Times New Roman" panose="02020603050405020304" pitchFamily="18" charset="0"/>
              </a:rPr>
              <a:t> ← </a:t>
            </a:r>
            <a:r>
              <a:rPr lang="en-CA" i="1" dirty="0" err="1" smtClean="0">
                <a:latin typeface="Times New Roman" panose="02020603050405020304" pitchFamily="18" charset="0"/>
                <a:cs typeface="Times New Roman" panose="02020603050405020304" pitchFamily="18" charset="0"/>
              </a:rPr>
              <a:t>kr</a:t>
            </a:r>
            <a:r>
              <a:rPr lang="en-CA" dirty="0" smtClean="0">
                <a:cs typeface="Times New Roman" panose="02020603050405020304" pitchFamily="18" charset="0"/>
              </a:rPr>
              <a:t>,</a:t>
            </a:r>
            <a:endParaRPr lang="en-CA" i="1" dirty="0" smtClean="0">
              <a:latin typeface="Times New Roman" panose="02020603050405020304" pitchFamily="18" charset="0"/>
              <a:cs typeface="Times New Roman" panose="02020603050405020304" pitchFamily="18" charset="0"/>
            </a:endParaRPr>
          </a:p>
          <a:p>
            <a:pPr marL="1200150" lvl="2" indent="-342900">
              <a:buFont typeface="+mj-lt"/>
              <a:buAutoNum type="alphaLcPeriod"/>
            </a:pPr>
            <a:r>
              <a:rPr lang="en-CA" dirty="0" smtClean="0">
                <a:cs typeface="Times New Roman" panose="02020603050405020304" pitchFamily="18" charset="0"/>
              </a:rPr>
              <a:t>increment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k </a:t>
            </a:r>
            <a:r>
              <a:rPr lang="en-CA" dirty="0" smtClean="0">
                <a:latin typeface="Times New Roman" panose="02020603050405020304" pitchFamily="18" charset="0"/>
                <a:cs typeface="Times New Roman" panose="02020603050405020304" pitchFamily="18" charset="0"/>
              </a:rPr>
              <a:t>+ 1</a:t>
            </a:r>
            <a:r>
              <a:rPr lang="en-CA" dirty="0" smtClean="0">
                <a:cs typeface="Times New Roman" panose="02020603050405020304" pitchFamily="18" charset="0"/>
              </a:rPr>
              <a:t>, and</a:t>
            </a:r>
          </a:p>
          <a:p>
            <a:pPr marL="1200150" lvl="2" indent="-342900">
              <a:buFont typeface="+mj-lt"/>
              <a:buAutoNum type="alphaLcPeriod"/>
            </a:pPr>
            <a:r>
              <a:rPr lang="en-CA" dirty="0" smtClean="0">
                <a:latin typeface="Times New Roman" panose="02020603050405020304" pitchFamily="18" charset="0"/>
                <a:cs typeface="Times New Roman" panose="02020603050405020304" pitchFamily="18" charset="0"/>
              </a:rPr>
              <a:t>return to Step 2.</a:t>
            </a:r>
          </a:p>
          <a:p>
            <a:pPr marL="800100" lvl="1" indent="-342900">
              <a:buFont typeface="+mj-lt"/>
              <a:buAutoNum type="arabicPeriod"/>
            </a:pPr>
            <a:r>
              <a:rPr lang="en-CA" dirty="0" smtClean="0"/>
              <a:t>Return  </a:t>
            </a:r>
            <a:r>
              <a:rPr lang="en-CA" i="1" dirty="0" smtClean="0">
                <a:latin typeface="Times New Roman" panose="02020603050405020304" pitchFamily="18" charset="0"/>
                <a:cs typeface="Times New Roman" panose="02020603050405020304" pitchFamily="18" charset="0"/>
              </a:rPr>
              <a:t>r</a:t>
            </a:r>
            <a:endParaRPr lang="en-CA" dirty="0"/>
          </a:p>
          <a:p>
            <a:pPr marL="1200150" lvl="2" indent="-342900">
              <a:buFont typeface="+mj-lt"/>
              <a:buAutoNum type="arabicPeriod"/>
            </a:pPr>
            <a:endParaRPr lang="en-CA" i="1"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Factorial function</a:t>
            </a:r>
            <a:endParaRPr lang="en-CA" dirty="0"/>
          </a:p>
        </p:txBody>
      </p:sp>
    </p:spTree>
    <p:extLst>
      <p:ext uri="{BB962C8B-B14F-4D97-AF65-F5344CB8AC3E}">
        <p14:creationId xmlns:p14="http://schemas.microsoft.com/office/powerpoint/2010/main" val="3293914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Here is an implementation of the factorial function:</a:t>
            </a:r>
          </a:p>
          <a:p>
            <a:pPr marL="457200" lvl="1" indent="0">
              <a:buNone/>
            </a:pPr>
            <a:endParaRPr lang="en-CA" dirty="0" smtClean="0">
              <a:latin typeface="Consolas" panose="020B0609020204030204" pitchFamily="49" charset="0"/>
              <a:cs typeface="Consolas" panose="020B0609020204030204" pitchFamily="49" charset="0"/>
            </a:endParaRP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unsigned int factorial( unsigned int n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unsigned int </a:t>
            </a:r>
            <a:r>
              <a:rPr lang="en-CA" dirty="0">
                <a:latin typeface="Consolas" panose="020B0609020204030204" pitchFamily="49" charset="0"/>
                <a:cs typeface="Consolas" panose="020B0609020204030204" pitchFamily="49" charset="0"/>
              </a:rPr>
              <a:t>factorial( unsigned </a:t>
            </a:r>
            <a:r>
              <a:rPr lang="en-CA" dirty="0" smtClean="0">
                <a:latin typeface="Consolas" panose="020B0609020204030204" pitchFamily="49" charset="0"/>
                <a:cs typeface="Consolas" panose="020B0609020204030204" pitchFamily="49" charset="0"/>
              </a:rPr>
              <a:t>int </a:t>
            </a:r>
            <a:r>
              <a:rPr lang="en-CA" dirty="0">
                <a:latin typeface="Consolas" panose="020B0609020204030204" pitchFamily="49" charset="0"/>
                <a:cs typeface="Consolas" panose="020B0609020204030204" pitchFamily="49" charset="0"/>
              </a:rPr>
              <a:t>n </a:t>
            </a:r>
            <a:r>
              <a:rPr lang="en-CA" dirty="0" smtClean="0">
                <a:latin typeface="Consolas" panose="020B0609020204030204" pitchFamily="49" charset="0"/>
                <a:cs typeface="Consolas" panose="020B0609020204030204" pitchFamily="49" charset="0"/>
              </a:rPr>
              <a:t>) {</a:t>
            </a:r>
          </a:p>
          <a:p>
            <a:pPr marL="457200" lvl="1" indent="0">
              <a:buNone/>
            </a:pPr>
            <a:r>
              <a:rPr lang="en-CA" dirty="0" smtClean="0">
                <a:latin typeface="Consolas" panose="020B0609020204030204" pitchFamily="49" charset="0"/>
                <a:cs typeface="Consolas" panose="020B0609020204030204" pitchFamily="49" charset="0"/>
              </a:rPr>
              <a:t>	    unsigned int result{1};</a:t>
            </a:r>
          </a:p>
          <a:p>
            <a:pPr marL="457200" lvl="1" indent="0">
              <a:buNone/>
            </a:pPr>
            <a:r>
              <a:rPr lang="en-CA" dirty="0" smtClean="0">
                <a:latin typeface="Consolas" panose="020B0609020204030204" pitchFamily="49" charset="0"/>
                <a:cs typeface="Consolas" panose="020B0609020204030204" pitchFamily="49" charset="0"/>
              </a:rPr>
              <a:t>	    unsigned int k{2};</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while ( k &lt;= n ) {</a:t>
            </a:r>
          </a:p>
          <a:p>
            <a:pPr marL="457200" lvl="1" indent="0">
              <a:buNone/>
            </a:pPr>
            <a:r>
              <a:rPr lang="en-CA" dirty="0" smtClean="0">
                <a:latin typeface="Consolas" panose="020B0609020204030204" pitchFamily="49" charset="0"/>
                <a:cs typeface="Consolas" panose="020B0609020204030204" pitchFamily="49" charset="0"/>
              </a:rPr>
              <a:t>	        result *= k;</a:t>
            </a:r>
          </a:p>
          <a:p>
            <a:pPr marL="457200" lvl="1" indent="0">
              <a:buNone/>
            </a:pPr>
            <a:r>
              <a:rPr lang="en-CA" dirty="0" smtClean="0">
                <a:latin typeface="Consolas" panose="020B0609020204030204" pitchFamily="49" charset="0"/>
                <a:cs typeface="Consolas" panose="020B0609020204030204" pitchFamily="49" charset="0"/>
              </a:rPr>
              <a:t>	        ++k;</a:t>
            </a:r>
          </a:p>
          <a:p>
            <a:pPr marL="457200" lvl="1" indent="0">
              <a:buNone/>
            </a:pPr>
            <a:r>
              <a:rPr lang="en-CA" dirty="0" smtClean="0">
                <a:latin typeface="Consolas" panose="020B0609020204030204" pitchFamily="49" charset="0"/>
                <a:cs typeface="Consolas" panose="020B0609020204030204" pitchFamily="49" charset="0"/>
              </a:rPr>
              <a:t>	    }</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return result;</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Factorial function</a:t>
            </a:r>
            <a:endParaRPr lang="en-CA" dirty="0"/>
          </a:p>
        </p:txBody>
      </p:sp>
    </p:spTree>
    <p:extLst>
      <p:ext uri="{BB962C8B-B14F-4D97-AF65-F5344CB8AC3E}">
        <p14:creationId xmlns:p14="http://schemas.microsoft.com/office/powerpoint/2010/main" val="1758821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design a while loop</a:t>
            </a:r>
            <a:endParaRPr lang="en-CA" dirty="0"/>
          </a:p>
        </p:txBody>
      </p:sp>
      <p:sp>
        <p:nvSpPr>
          <p:cNvPr id="3" name="Content Placeholder 2"/>
          <p:cNvSpPr>
            <a:spLocks noGrp="1"/>
          </p:cNvSpPr>
          <p:nvPr>
            <p:ph idx="1"/>
          </p:nvPr>
        </p:nvSpPr>
        <p:spPr/>
        <p:txBody>
          <a:bodyPr/>
          <a:lstStyle/>
          <a:p>
            <a:r>
              <a:rPr lang="en-CA" dirty="0" smtClean="0"/>
              <a:t>Suppose you are attempting to implement an algorithm where you repeated apply a number of steps</a:t>
            </a:r>
          </a:p>
          <a:p>
            <a:pPr lvl="1"/>
            <a:r>
              <a:rPr lang="en-CA" dirty="0" smtClean="0"/>
              <a:t>How do you make the transition from manual to programmatic?</a:t>
            </a:r>
          </a:p>
          <a:p>
            <a:pPr lvl="1"/>
            <a:endParaRPr lang="en-CA" dirty="0"/>
          </a:p>
          <a:p>
            <a:r>
              <a:rPr lang="en-CA" dirty="0" smtClean="0"/>
              <a:t>Recommendation:</a:t>
            </a:r>
          </a:p>
          <a:p>
            <a:pPr lvl="1"/>
            <a:r>
              <a:rPr lang="en-CA" dirty="0" smtClean="0"/>
              <a:t>Do the algorithm on paper—in full</a:t>
            </a:r>
          </a:p>
          <a:p>
            <a:pPr lvl="1"/>
            <a:r>
              <a:rPr lang="en-CA" dirty="0" smtClean="0"/>
              <a:t>Examine the steps you took, and determine:</a:t>
            </a:r>
          </a:p>
          <a:p>
            <a:pPr lvl="2"/>
            <a:r>
              <a:rPr lang="en-CA" dirty="0" smtClean="0"/>
              <a:t>What steps were repeated?</a:t>
            </a:r>
          </a:p>
          <a:p>
            <a:pPr lvl="2"/>
            <a:r>
              <a:rPr lang="en-CA" dirty="0" smtClean="0"/>
              <a:t>What condition caused you to stop repeating the steps?</a:t>
            </a:r>
            <a:endParaRPr lang="en-CA" dirty="0"/>
          </a:p>
          <a:p>
            <a:pPr lvl="1"/>
            <a:endParaRPr lang="en-CA" dirty="0" smtClean="0"/>
          </a:p>
          <a:p>
            <a:pPr lvl="1"/>
            <a:endParaRPr lang="en-CA" dirty="0"/>
          </a:p>
        </p:txBody>
      </p:sp>
    </p:spTree>
    <p:extLst>
      <p:ext uri="{BB962C8B-B14F-4D97-AF65-F5344CB8AC3E}">
        <p14:creationId xmlns:p14="http://schemas.microsoft.com/office/powerpoint/2010/main" val="1284957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From secondary school, you saw that the algorithm for calculating the greatest common denominator (gcd)</a:t>
            </a:r>
          </a:p>
          <a:p>
            <a:pPr lvl="1"/>
            <a:r>
              <a:rPr lang="en-CA" dirty="0" smtClean="0"/>
              <a:t>You are asked to find the gcd of </a:t>
            </a:r>
            <a:r>
              <a:rPr lang="en-CA" dirty="0" smtClean="0">
                <a:latin typeface="Times New Roman" panose="02020603050405020304" pitchFamily="18" charset="0"/>
                <a:cs typeface="Times New Roman" panose="02020603050405020304" pitchFamily="18" charset="0"/>
              </a:rPr>
              <a:t>8008</a:t>
            </a:r>
            <a:r>
              <a:rPr lang="en-CA" dirty="0" smtClean="0"/>
              <a:t> and </a:t>
            </a:r>
            <a:r>
              <a:rPr lang="en-CA" dirty="0" smtClean="0">
                <a:latin typeface="Times New Roman" panose="02020603050405020304" pitchFamily="18" charset="0"/>
                <a:cs typeface="Times New Roman" panose="02020603050405020304" pitchFamily="18" charset="0"/>
              </a:rPr>
              <a:t>8085</a:t>
            </a:r>
          </a:p>
          <a:p>
            <a:pPr lvl="1"/>
            <a:r>
              <a:rPr lang="en-CA" dirty="0" smtClean="0"/>
              <a:t>You first note that </a:t>
            </a:r>
            <a:r>
              <a:rPr lang="en-CA" dirty="0" smtClean="0">
                <a:latin typeface="Times New Roman" panose="02020603050405020304" pitchFamily="18" charset="0"/>
                <a:cs typeface="Times New Roman" panose="02020603050405020304" pitchFamily="18" charset="0"/>
              </a:rPr>
              <a:t>8085 &gt; 8008</a:t>
            </a:r>
          </a:p>
          <a:p>
            <a:pPr lvl="1"/>
            <a:r>
              <a:rPr lang="en-CA" dirty="0" smtClean="0">
                <a:cs typeface="Times New Roman" panose="02020603050405020304" pitchFamily="18" charset="0"/>
              </a:rPr>
              <a:t>Next, y</a:t>
            </a:r>
            <a:r>
              <a:rPr lang="en-CA" dirty="0" smtClean="0"/>
              <a:t>ou find that </a:t>
            </a:r>
            <a:r>
              <a:rPr lang="en-CA" dirty="0">
                <a:latin typeface="Times New Roman" panose="02020603050405020304" pitchFamily="18" charset="0"/>
                <a:cs typeface="Times New Roman" panose="02020603050405020304" pitchFamily="18" charset="0"/>
              </a:rPr>
              <a:t>8085 </a:t>
            </a:r>
            <a:r>
              <a:rPr lang="en-CA" dirty="0" smtClean="0">
                <a:latin typeface="Times New Roman" panose="02020603050405020304" pitchFamily="18" charset="0"/>
                <a:cs typeface="Times New Roman" panose="02020603050405020304" pitchFamily="18" charset="0"/>
              </a:rPr>
              <a:t>÷ 8008</a:t>
            </a:r>
            <a:r>
              <a:rPr lang="en-CA" dirty="0" smtClean="0"/>
              <a:t> equals </a:t>
            </a:r>
            <a:r>
              <a:rPr lang="en-CA" dirty="0" smtClean="0">
                <a:latin typeface="Times New Roman" panose="02020603050405020304" pitchFamily="18" charset="0"/>
                <a:cs typeface="Times New Roman" panose="02020603050405020304" pitchFamily="18" charset="0"/>
              </a:rPr>
              <a:t>1</a:t>
            </a:r>
            <a:r>
              <a:rPr lang="en-CA" dirty="0" smtClean="0"/>
              <a:t> with a remainder of </a:t>
            </a:r>
            <a:r>
              <a:rPr lang="en-CA" dirty="0" smtClean="0">
                <a:latin typeface="Times New Roman" panose="02020603050405020304" pitchFamily="18" charset="0"/>
                <a:cs typeface="Times New Roman" panose="02020603050405020304" pitchFamily="18" charset="0"/>
              </a:rPr>
              <a:t>77</a:t>
            </a:r>
            <a:endParaRPr lang="en-CA" dirty="0" smtClean="0"/>
          </a:p>
          <a:p>
            <a:pPr lvl="1"/>
            <a:r>
              <a:rPr lang="en-CA" dirty="0" smtClean="0"/>
              <a:t>Next, you find that </a:t>
            </a:r>
            <a:r>
              <a:rPr lang="en-CA" dirty="0" smtClean="0">
                <a:latin typeface="Times New Roman" panose="02020603050405020304" pitchFamily="18" charset="0"/>
                <a:cs typeface="Times New Roman" panose="02020603050405020304" pitchFamily="18" charset="0"/>
              </a:rPr>
              <a:t>8008 ÷ 77</a:t>
            </a:r>
            <a:r>
              <a:rPr lang="en-CA" dirty="0"/>
              <a:t> </a:t>
            </a:r>
            <a:r>
              <a:rPr lang="en-CA" dirty="0" smtClean="0"/>
              <a:t>equals </a:t>
            </a:r>
            <a:r>
              <a:rPr lang="en-CA" dirty="0" smtClean="0">
                <a:latin typeface="Times New Roman" panose="02020603050405020304" pitchFamily="18" charset="0"/>
                <a:cs typeface="Times New Roman" panose="02020603050405020304" pitchFamily="18" charset="0"/>
              </a:rPr>
              <a:t>104</a:t>
            </a:r>
            <a:r>
              <a:rPr lang="en-CA" dirty="0" smtClean="0"/>
              <a:t> with a remainder of </a:t>
            </a:r>
            <a:r>
              <a:rPr lang="en-CA" dirty="0" smtClean="0">
                <a:latin typeface="Times New Roman" panose="02020603050405020304" pitchFamily="18" charset="0"/>
                <a:cs typeface="Times New Roman" panose="02020603050405020304" pitchFamily="18" charset="0"/>
              </a:rPr>
              <a:t>0</a:t>
            </a:r>
          </a:p>
          <a:p>
            <a:pPr lvl="1"/>
            <a:r>
              <a:rPr lang="en-CA" dirty="0" smtClean="0"/>
              <a:t>From this, you are told that the gcd is </a:t>
            </a:r>
            <a:r>
              <a:rPr lang="en-CA" dirty="0" smtClean="0">
                <a:latin typeface="Times New Roman" panose="02020603050405020304" pitchFamily="18" charset="0"/>
                <a:cs typeface="Times New Roman" panose="02020603050405020304" pitchFamily="18" charset="0"/>
              </a:rPr>
              <a:t>77</a:t>
            </a:r>
          </a:p>
          <a:p>
            <a:pPr lvl="1"/>
            <a:endParaRPr lang="en-CA" dirty="0" smtClean="0">
              <a:latin typeface="Times New Roman" panose="02020603050405020304" pitchFamily="18" charset="0"/>
              <a:cs typeface="Times New Roman" panose="02020603050405020304" pitchFamily="18" charset="0"/>
            </a:endParaRPr>
          </a:p>
          <a:p>
            <a:pPr lvl="1"/>
            <a:endParaRPr lang="en-CA"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1385807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r>
              <a:rPr lang="en-CA" dirty="0" smtClean="0"/>
              <a:t>Let’s try again:</a:t>
            </a:r>
          </a:p>
          <a:p>
            <a:pPr lvl="1"/>
            <a:r>
              <a:rPr lang="en-CA" dirty="0" smtClean="0"/>
              <a:t>You are asked to find the gcd of </a:t>
            </a:r>
            <a:r>
              <a:rPr lang="en-CA" dirty="0" smtClean="0">
                <a:latin typeface="Times New Roman" panose="02020603050405020304" pitchFamily="18" charset="0"/>
                <a:cs typeface="Times New Roman" panose="02020603050405020304" pitchFamily="18" charset="0"/>
              </a:rPr>
              <a:t>1583890 </a:t>
            </a:r>
            <a:r>
              <a:rPr lang="en-CA" dirty="0" smtClean="0"/>
              <a:t>and </a:t>
            </a:r>
            <a:r>
              <a:rPr lang="en-CA" dirty="0" smtClean="0">
                <a:latin typeface="Times New Roman" panose="02020603050405020304" pitchFamily="18" charset="0"/>
                <a:cs typeface="Times New Roman" panose="02020603050405020304" pitchFamily="18" charset="0"/>
              </a:rPr>
              <a:t>85800</a:t>
            </a:r>
          </a:p>
          <a:p>
            <a:pPr lvl="1"/>
            <a:r>
              <a:rPr lang="en-CA" dirty="0" smtClean="0"/>
              <a:t>You first note that </a:t>
            </a:r>
            <a:r>
              <a:rPr lang="en-CA" dirty="0" smtClean="0">
                <a:latin typeface="Times New Roman" panose="02020603050405020304" pitchFamily="18" charset="0"/>
                <a:cs typeface="Times New Roman" panose="02020603050405020304" pitchFamily="18" charset="0"/>
              </a:rPr>
              <a:t>1583890 &gt; 85800</a:t>
            </a:r>
          </a:p>
          <a:p>
            <a:pPr lvl="1"/>
            <a:r>
              <a:rPr lang="en-CA" dirty="0" smtClean="0">
                <a:cs typeface="Times New Roman" panose="02020603050405020304" pitchFamily="18" charset="0"/>
              </a:rPr>
              <a:t>Next, y</a:t>
            </a:r>
            <a:r>
              <a:rPr lang="en-CA" dirty="0" smtClean="0"/>
              <a:t>ou find that </a:t>
            </a:r>
            <a:r>
              <a:rPr lang="en-CA" dirty="0">
                <a:latin typeface="Times New Roman" panose="02020603050405020304" pitchFamily="18" charset="0"/>
                <a:cs typeface="Times New Roman" panose="02020603050405020304" pitchFamily="18" charset="0"/>
              </a:rPr>
              <a:t>1583890 </a:t>
            </a:r>
            <a:r>
              <a:rPr lang="en-CA" dirty="0" smtClean="0">
                <a:latin typeface="Times New Roman" panose="02020603050405020304" pitchFamily="18" charset="0"/>
                <a:cs typeface="Times New Roman" panose="02020603050405020304" pitchFamily="18" charset="0"/>
              </a:rPr>
              <a:t>÷ 85800</a:t>
            </a:r>
            <a:r>
              <a:rPr lang="en-CA" dirty="0" smtClean="0"/>
              <a:t> equals </a:t>
            </a:r>
            <a:r>
              <a:rPr lang="en-CA" dirty="0" smtClean="0">
                <a:latin typeface="Times New Roman" panose="02020603050405020304" pitchFamily="18" charset="0"/>
                <a:cs typeface="Times New Roman" panose="02020603050405020304" pitchFamily="18" charset="0"/>
              </a:rPr>
              <a:t>18</a:t>
            </a:r>
            <a:r>
              <a:rPr lang="en-CA" dirty="0" smtClean="0"/>
              <a:t> with a remainder of </a:t>
            </a:r>
            <a:r>
              <a:rPr lang="en-CA" dirty="0" smtClean="0">
                <a:latin typeface="Times New Roman" panose="02020603050405020304" pitchFamily="18" charset="0"/>
                <a:cs typeface="Times New Roman" panose="02020603050405020304" pitchFamily="18" charset="0"/>
              </a:rPr>
              <a:t>39490</a:t>
            </a:r>
            <a:endParaRPr lang="en-CA" dirty="0" smtClean="0"/>
          </a:p>
          <a:p>
            <a:pPr lvl="1"/>
            <a:r>
              <a:rPr lang="en-CA" dirty="0" smtClean="0"/>
              <a:t>Next, you find that </a:t>
            </a:r>
            <a:r>
              <a:rPr lang="en-CA" dirty="0" smtClean="0">
                <a:latin typeface="Times New Roman" panose="02020603050405020304" pitchFamily="18" charset="0"/>
                <a:cs typeface="Times New Roman" panose="02020603050405020304" pitchFamily="18" charset="0"/>
              </a:rPr>
              <a:t>85800 ÷ 39490</a:t>
            </a:r>
            <a:r>
              <a:rPr lang="en-CA" dirty="0" smtClean="0"/>
              <a:t> equals </a:t>
            </a:r>
            <a:r>
              <a:rPr lang="en-CA" dirty="0" smtClean="0">
                <a:latin typeface="Times New Roman" panose="02020603050405020304" pitchFamily="18" charset="0"/>
                <a:cs typeface="Times New Roman" panose="02020603050405020304" pitchFamily="18" charset="0"/>
              </a:rPr>
              <a:t>2</a:t>
            </a:r>
            <a:r>
              <a:rPr lang="en-CA" dirty="0" smtClean="0"/>
              <a:t> with a remainder of </a:t>
            </a:r>
            <a:r>
              <a:rPr lang="en-CA" dirty="0" smtClean="0">
                <a:latin typeface="Times New Roman" panose="02020603050405020304" pitchFamily="18" charset="0"/>
                <a:cs typeface="Times New Roman" panose="02020603050405020304" pitchFamily="18" charset="0"/>
              </a:rPr>
              <a:t>6820</a:t>
            </a:r>
          </a:p>
          <a:p>
            <a:pPr lvl="1"/>
            <a:r>
              <a:rPr lang="en-CA" dirty="0"/>
              <a:t>Next, you find that </a:t>
            </a:r>
            <a:r>
              <a:rPr lang="en-CA" dirty="0" smtClean="0">
                <a:latin typeface="Times New Roman" panose="02020603050405020304" pitchFamily="18" charset="0"/>
                <a:cs typeface="Times New Roman" panose="02020603050405020304" pitchFamily="18" charset="0"/>
              </a:rPr>
              <a:t>39490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6820</a:t>
            </a:r>
            <a:r>
              <a:rPr lang="en-CA" dirty="0" smtClean="0"/>
              <a:t> </a:t>
            </a:r>
            <a:r>
              <a:rPr lang="en-CA" dirty="0"/>
              <a:t>equals </a:t>
            </a:r>
            <a:r>
              <a:rPr lang="en-CA" dirty="0" smtClean="0">
                <a:latin typeface="Times New Roman" panose="02020603050405020304" pitchFamily="18" charset="0"/>
                <a:cs typeface="Times New Roman" panose="02020603050405020304" pitchFamily="18" charset="0"/>
              </a:rPr>
              <a:t>5</a:t>
            </a:r>
            <a:r>
              <a:rPr lang="en-CA" dirty="0" smtClean="0"/>
              <a:t> </a:t>
            </a:r>
            <a:r>
              <a:rPr lang="en-CA" dirty="0"/>
              <a:t>with a remainder of </a:t>
            </a:r>
            <a:r>
              <a:rPr lang="en-CA" dirty="0" smtClean="0">
                <a:latin typeface="Times New Roman" panose="02020603050405020304" pitchFamily="18" charset="0"/>
                <a:cs typeface="Times New Roman" panose="02020603050405020304" pitchFamily="18" charset="0"/>
              </a:rPr>
              <a:t>5390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6820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5390</a:t>
            </a:r>
            <a:r>
              <a:rPr lang="en-CA" dirty="0" smtClean="0"/>
              <a:t> </a:t>
            </a:r>
            <a:r>
              <a:rPr lang="en-CA" dirty="0"/>
              <a:t>equals </a:t>
            </a:r>
            <a:r>
              <a:rPr lang="en-CA" dirty="0" smtClean="0">
                <a:latin typeface="Times New Roman" panose="02020603050405020304" pitchFamily="18" charset="0"/>
                <a:cs typeface="Times New Roman" panose="02020603050405020304" pitchFamily="18" charset="0"/>
              </a:rPr>
              <a:t>1</a:t>
            </a:r>
            <a:r>
              <a:rPr lang="en-CA" dirty="0" smtClean="0"/>
              <a:t> </a:t>
            </a:r>
            <a:r>
              <a:rPr lang="en-CA" dirty="0"/>
              <a:t>with a remainder of </a:t>
            </a:r>
            <a:r>
              <a:rPr lang="en-CA" dirty="0" smtClean="0">
                <a:latin typeface="Times New Roman" panose="02020603050405020304" pitchFamily="18" charset="0"/>
                <a:cs typeface="Times New Roman" panose="02020603050405020304" pitchFamily="18" charset="0"/>
              </a:rPr>
              <a:t>1430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5390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1430</a:t>
            </a:r>
            <a:r>
              <a:rPr lang="en-CA" dirty="0" smtClean="0"/>
              <a:t> </a:t>
            </a:r>
            <a:r>
              <a:rPr lang="en-CA" dirty="0"/>
              <a:t>equals </a:t>
            </a:r>
            <a:r>
              <a:rPr lang="en-CA" dirty="0" smtClean="0">
                <a:latin typeface="Times New Roman" panose="02020603050405020304" pitchFamily="18" charset="0"/>
                <a:cs typeface="Times New Roman" panose="02020603050405020304" pitchFamily="18" charset="0"/>
              </a:rPr>
              <a:t>3</a:t>
            </a:r>
            <a:r>
              <a:rPr lang="en-CA" dirty="0" smtClean="0"/>
              <a:t> </a:t>
            </a:r>
            <a:r>
              <a:rPr lang="en-CA" dirty="0"/>
              <a:t>with a remainder of </a:t>
            </a:r>
            <a:r>
              <a:rPr lang="en-CA" dirty="0" smtClean="0">
                <a:latin typeface="Times New Roman" panose="02020603050405020304" pitchFamily="18" charset="0"/>
                <a:cs typeface="Times New Roman" panose="02020603050405020304" pitchFamily="18" charset="0"/>
              </a:rPr>
              <a:t>1100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1430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1100</a:t>
            </a:r>
            <a:r>
              <a:rPr lang="en-CA" dirty="0" smtClean="0"/>
              <a:t> </a:t>
            </a:r>
            <a:r>
              <a:rPr lang="en-CA" dirty="0"/>
              <a:t>equals </a:t>
            </a:r>
            <a:r>
              <a:rPr lang="en-CA" dirty="0" smtClean="0">
                <a:latin typeface="Times New Roman" panose="02020603050405020304" pitchFamily="18" charset="0"/>
                <a:cs typeface="Times New Roman" panose="02020603050405020304" pitchFamily="18" charset="0"/>
              </a:rPr>
              <a:t>1</a:t>
            </a:r>
            <a:r>
              <a:rPr lang="en-CA" dirty="0" smtClean="0"/>
              <a:t> </a:t>
            </a:r>
            <a:r>
              <a:rPr lang="en-CA" dirty="0"/>
              <a:t>with a remainder of </a:t>
            </a:r>
            <a:r>
              <a:rPr lang="en-CA" dirty="0" smtClean="0">
                <a:latin typeface="Times New Roman" panose="02020603050405020304" pitchFamily="18" charset="0"/>
                <a:cs typeface="Times New Roman" panose="02020603050405020304" pitchFamily="18" charset="0"/>
              </a:rPr>
              <a:t>330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1100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330</a:t>
            </a:r>
            <a:r>
              <a:rPr lang="en-CA" dirty="0" smtClean="0"/>
              <a:t> </a:t>
            </a:r>
            <a:r>
              <a:rPr lang="en-CA" dirty="0"/>
              <a:t>equals </a:t>
            </a:r>
            <a:r>
              <a:rPr lang="en-CA" dirty="0" smtClean="0">
                <a:latin typeface="Times New Roman" panose="02020603050405020304" pitchFamily="18" charset="0"/>
                <a:cs typeface="Times New Roman" panose="02020603050405020304" pitchFamily="18" charset="0"/>
              </a:rPr>
              <a:t>3</a:t>
            </a:r>
            <a:r>
              <a:rPr lang="en-CA" dirty="0" smtClean="0"/>
              <a:t> </a:t>
            </a:r>
            <a:r>
              <a:rPr lang="en-CA" dirty="0"/>
              <a:t>with a remainder of </a:t>
            </a:r>
            <a:r>
              <a:rPr lang="en-CA" dirty="0" smtClean="0">
                <a:latin typeface="Times New Roman" panose="02020603050405020304" pitchFamily="18" charset="0"/>
                <a:cs typeface="Times New Roman" panose="02020603050405020304" pitchFamily="18" charset="0"/>
              </a:rPr>
              <a:t>110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330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110</a:t>
            </a:r>
            <a:r>
              <a:rPr lang="en-CA" dirty="0" smtClean="0"/>
              <a:t> </a:t>
            </a:r>
            <a:r>
              <a:rPr lang="en-CA" dirty="0"/>
              <a:t>equals </a:t>
            </a:r>
            <a:r>
              <a:rPr lang="en-CA" dirty="0">
                <a:latin typeface="Times New Roman" panose="02020603050405020304" pitchFamily="18" charset="0"/>
                <a:cs typeface="Times New Roman" panose="02020603050405020304" pitchFamily="18" charset="0"/>
              </a:rPr>
              <a:t>3</a:t>
            </a:r>
            <a:r>
              <a:rPr lang="en-CA" dirty="0"/>
              <a:t> with a remainder of </a:t>
            </a: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p>
            <a:pPr lvl="1"/>
            <a:r>
              <a:rPr lang="en-CA" dirty="0" smtClean="0"/>
              <a:t>From this, you are told that the gcd is </a:t>
            </a:r>
            <a:r>
              <a:rPr lang="en-CA" dirty="0" smtClean="0">
                <a:latin typeface="Times New Roman" panose="02020603050405020304" pitchFamily="18" charset="0"/>
                <a:cs typeface="Times New Roman" panose="02020603050405020304" pitchFamily="18" charset="0"/>
              </a:rPr>
              <a:t>110</a:t>
            </a:r>
            <a:endParaRPr lang="en-CA"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403929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At each step, we had a pair of numbers</a:t>
            </a:r>
          </a:p>
          <a:p>
            <a:pPr lvl="1"/>
            <a:r>
              <a:rPr lang="en-CA" dirty="0" smtClean="0"/>
              <a:t>Call the </a:t>
            </a:r>
            <a:r>
              <a:rPr lang="en-CA" i="1" dirty="0" smtClean="0">
                <a:latin typeface="Times New Roman" panose="02020603050405020304" pitchFamily="18" charset="0"/>
                <a:cs typeface="Times New Roman" panose="02020603050405020304" pitchFamily="18" charset="0"/>
              </a:rPr>
              <a:t>m</a:t>
            </a:r>
            <a:r>
              <a:rPr lang="en-CA" dirty="0" smtClean="0"/>
              <a:t> and </a:t>
            </a:r>
            <a:r>
              <a:rPr lang="en-CA" i="1" dirty="0" smtClean="0">
                <a:latin typeface="Times New Roman" panose="02020603050405020304" pitchFamily="18" charset="0"/>
                <a:cs typeface="Times New Roman" panose="02020603050405020304" pitchFamily="18" charset="0"/>
              </a:rPr>
              <a:t>n</a:t>
            </a:r>
            <a:endParaRPr lang="en-CA" dirty="0" smtClean="0">
              <a:latin typeface="Times New Roman" panose="02020603050405020304" pitchFamily="18" charset="0"/>
              <a:cs typeface="Times New Roman" panose="02020603050405020304" pitchFamily="18" charset="0"/>
            </a:endParaRPr>
          </a:p>
          <a:p>
            <a:r>
              <a:rPr lang="en-CA" dirty="0" smtClean="0"/>
              <a:t>For the initial step, we set</a:t>
            </a:r>
          </a:p>
          <a:p>
            <a:pPr lvl="1"/>
            <a:r>
              <a:rPr lang="en-CA" dirty="0" smtClean="0"/>
              <a:t>the larger number to be </a:t>
            </a:r>
            <a:r>
              <a:rPr lang="en-CA" i="1" dirty="0">
                <a:latin typeface="Times New Roman" panose="02020603050405020304" pitchFamily="18" charset="0"/>
                <a:cs typeface="Times New Roman" panose="02020603050405020304" pitchFamily="18" charset="0"/>
              </a:rPr>
              <a:t>m</a:t>
            </a:r>
            <a:r>
              <a:rPr lang="en-CA" dirty="0" smtClean="0"/>
              <a:t>, and</a:t>
            </a:r>
          </a:p>
          <a:p>
            <a:pPr lvl="1"/>
            <a:r>
              <a:rPr lang="en-CA" dirty="0" smtClean="0"/>
              <a:t>the smaller number to be </a:t>
            </a:r>
            <a:r>
              <a:rPr lang="en-CA" i="1" dirty="0" smtClean="0">
                <a:latin typeface="Times New Roman" panose="02020603050405020304" pitchFamily="18" charset="0"/>
                <a:cs typeface="Times New Roman" panose="02020603050405020304" pitchFamily="18" charset="0"/>
              </a:rPr>
              <a:t>n</a:t>
            </a:r>
            <a:endParaRPr lang="en-CA" dirty="0" smtClean="0">
              <a:latin typeface="Times New Roman" panose="02020603050405020304" pitchFamily="18" charset="0"/>
              <a:cs typeface="Times New Roman" panose="02020603050405020304" pitchFamily="18" charset="0"/>
            </a:endParaRPr>
          </a:p>
          <a:p>
            <a:r>
              <a:rPr lang="en-CA" dirty="0" smtClean="0"/>
              <a:t>After that, we repeatedly</a:t>
            </a:r>
          </a:p>
          <a:p>
            <a:pPr lvl="1"/>
            <a:r>
              <a:rPr lang="en-CA" dirty="0" smtClean="0"/>
              <a:t>calculated the remainder </a:t>
            </a:r>
            <a:r>
              <a:rPr lang="en-CA" i="1" dirty="0" smtClean="0">
                <a:latin typeface="Times New Roman" panose="02020603050405020304" pitchFamily="18" charset="0"/>
                <a:cs typeface="Times New Roman" panose="02020603050405020304" pitchFamily="18" charset="0"/>
              </a:rPr>
              <a:t>r </a:t>
            </a:r>
            <a:r>
              <a:rPr lang="en-CA" dirty="0" smtClean="0">
                <a:latin typeface="Times New Roman" panose="02020603050405020304" pitchFamily="18" charset="0"/>
                <a:cs typeface="Times New Roman" panose="02020603050405020304" pitchFamily="18" charset="0"/>
              </a:rPr>
              <a:t>when dividing </a:t>
            </a:r>
            <a:r>
              <a:rPr lang="en-CA" sz="1800" i="1" dirty="0">
                <a:latin typeface="Times New Roman" panose="02020603050405020304" pitchFamily="18" charset="0"/>
                <a:cs typeface="Times New Roman" panose="02020603050405020304" pitchFamily="18" charset="0"/>
              </a:rPr>
              <a:t>m </a:t>
            </a:r>
            <a:r>
              <a:rPr lang="en-CA" sz="1800" dirty="0">
                <a:latin typeface="Times New Roman" panose="02020603050405020304" pitchFamily="18" charset="0"/>
                <a:cs typeface="Times New Roman" panose="02020603050405020304" pitchFamily="18" charset="0"/>
              </a:rPr>
              <a:t>÷  </a:t>
            </a:r>
            <a:r>
              <a:rPr lang="en-CA" sz="1800" i="1" dirty="0">
                <a:latin typeface="Times New Roman" panose="02020603050405020304" pitchFamily="18" charset="0"/>
                <a:cs typeface="Times New Roman" panose="02020603050405020304" pitchFamily="18" charset="0"/>
              </a:rPr>
              <a:t>n</a:t>
            </a:r>
            <a:r>
              <a:rPr lang="en-CA" dirty="0" smtClean="0"/>
              <a:t>, and</a:t>
            </a:r>
            <a:endParaRPr lang="en-CA" dirty="0" smtClean="0">
              <a:latin typeface="Times New Roman" panose="02020603050405020304" pitchFamily="18" charset="0"/>
              <a:cs typeface="Times New Roman" panose="02020603050405020304" pitchFamily="18" charset="0"/>
            </a:endParaRPr>
          </a:p>
          <a:p>
            <a:pPr lvl="1"/>
            <a:r>
              <a:rPr lang="en-CA" dirty="0" smtClean="0"/>
              <a:t>if </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 = 0</a:t>
            </a:r>
            <a:r>
              <a:rPr lang="en-CA" dirty="0" smtClean="0"/>
              <a:t>, we are done, and </a:t>
            </a:r>
            <a:r>
              <a:rPr lang="en-CA" i="1" dirty="0" smtClean="0">
                <a:latin typeface="Times New Roman" panose="02020603050405020304" pitchFamily="18" charset="0"/>
                <a:cs typeface="Times New Roman" panose="02020603050405020304" pitchFamily="18" charset="0"/>
              </a:rPr>
              <a:t>n</a:t>
            </a:r>
            <a:r>
              <a:rPr lang="en-CA" dirty="0" smtClean="0"/>
              <a:t> is the gcd,</a:t>
            </a:r>
          </a:p>
          <a:p>
            <a:pPr lvl="1"/>
            <a:r>
              <a:rPr lang="en-CA" dirty="0" smtClean="0"/>
              <a:t>otherwise, we repeat with the pair </a:t>
            </a:r>
            <a:r>
              <a:rPr lang="en-CA" i="1" dirty="0" smtClean="0">
                <a:latin typeface="Times New Roman" panose="02020603050405020304" pitchFamily="18" charset="0"/>
                <a:cs typeface="Times New Roman" panose="02020603050405020304" pitchFamily="18" charset="0"/>
              </a:rPr>
              <a:t>n</a:t>
            </a:r>
            <a:r>
              <a:rPr lang="en-CA" dirty="0" smtClean="0"/>
              <a:t> and </a:t>
            </a:r>
            <a:r>
              <a:rPr lang="en-CA" i="1" dirty="0" smtClean="0">
                <a:latin typeface="Times New Roman" panose="02020603050405020304" pitchFamily="18" charset="0"/>
                <a:cs typeface="Times New Roman" panose="02020603050405020304" pitchFamily="18" charset="0"/>
              </a:rPr>
              <a:t>r</a:t>
            </a:r>
            <a:endParaRPr lang="en-CA" dirty="0" smtClean="0">
              <a:latin typeface="Times New Roman" panose="02020603050405020304" pitchFamily="18" charset="0"/>
              <a:cs typeface="Times New Roman" panose="02020603050405020304" pitchFamily="18" charset="0"/>
            </a:endParaRPr>
          </a:p>
          <a:p>
            <a:pPr lvl="2"/>
            <a:r>
              <a:rPr lang="en-CA" dirty="0" smtClean="0"/>
              <a:t>That is, we set </a:t>
            </a:r>
            <a:r>
              <a:rPr lang="en-CA" i="1" dirty="0">
                <a:latin typeface="Times New Roman" panose="02020603050405020304" pitchFamily="18" charset="0"/>
                <a:cs typeface="Times New Roman" panose="02020603050405020304" pitchFamily="18" charset="0"/>
              </a:rPr>
              <a:t>m</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 n</a:t>
            </a:r>
            <a:r>
              <a:rPr lang="en-CA" dirty="0" smtClean="0"/>
              <a:t> and then we set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r</a:t>
            </a:r>
          </a:p>
        </p:txBody>
      </p:sp>
      <p:sp>
        <p:nvSpPr>
          <p:cNvPr id="2" name="Title 1"/>
          <p:cNvSpPr>
            <a:spLocks noGrp="1"/>
          </p:cNvSpPr>
          <p:nvPr>
            <p:ph type="title"/>
          </p:nvPr>
        </p:nvSpPr>
        <p:spPr/>
        <p:txBody>
          <a:bodyPr/>
          <a:lstStyle/>
          <a:p>
            <a:r>
              <a:rPr lang="en-CA" dirty="0" smtClean="0"/>
              <a:t>The greatest-common divisor</a:t>
            </a:r>
            <a:endParaRPr lang="en-CA" dirty="0"/>
          </a:p>
        </p:txBody>
      </p:sp>
      <p:sp>
        <p:nvSpPr>
          <p:cNvPr id="4" name="TextBox 3"/>
          <p:cNvSpPr txBox="1"/>
          <p:nvPr/>
        </p:nvSpPr>
        <p:spPr>
          <a:xfrm>
            <a:off x="3779912" y="5517232"/>
            <a:ext cx="5221301" cy="707886"/>
          </a:xfrm>
          <a:prstGeom prst="rect">
            <a:avLst/>
          </a:prstGeom>
          <a:noFill/>
        </p:spPr>
        <p:txBody>
          <a:bodyPr wrap="none" rtlCol="0">
            <a:spAutoFit/>
          </a:bodyPr>
          <a:lstStyle/>
          <a:p>
            <a:r>
              <a:rPr lang="en-CA" sz="2000" dirty="0" smtClean="0">
                <a:latin typeface="Georgia" panose="02040502050405020303" pitchFamily="18" charset="0"/>
              </a:rPr>
              <a:t>Remember: when you calculate </a:t>
            </a:r>
            <a:r>
              <a:rPr lang="en-CA" sz="2000" i="1" dirty="0">
                <a:latin typeface="Times New Roman" panose="02020603050405020304" pitchFamily="18" charset="0"/>
                <a:cs typeface="Times New Roman" panose="02020603050405020304" pitchFamily="18" charset="0"/>
              </a:rPr>
              <a:t>m</a:t>
            </a:r>
            <a:r>
              <a:rPr lang="en-CA" sz="2000" i="1" dirty="0" smtClean="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a:t>
            </a:r>
            <a:r>
              <a:rPr lang="en-CA" sz="2000" i="1" dirty="0" smtClean="0">
                <a:latin typeface="Times New Roman" panose="02020603050405020304" pitchFamily="18" charset="0"/>
                <a:cs typeface="Times New Roman" panose="02020603050405020304" pitchFamily="18" charset="0"/>
              </a:rPr>
              <a:t>n</a:t>
            </a:r>
            <a:r>
              <a:rPr lang="en-CA" sz="2000" dirty="0" smtClean="0">
                <a:latin typeface="Georgia" panose="02040502050405020303" pitchFamily="18" charset="0"/>
                <a:cs typeface="Times New Roman" panose="02020603050405020304" pitchFamily="18" charset="0"/>
              </a:rPr>
              <a:t>,</a:t>
            </a:r>
          </a:p>
          <a:p>
            <a:r>
              <a:rPr lang="en-CA" sz="2000" dirty="0">
                <a:latin typeface="Georgia" panose="02040502050405020303" pitchFamily="18" charset="0"/>
                <a:cs typeface="Times New Roman" panose="02020603050405020304" pitchFamily="18" charset="0"/>
              </a:rPr>
              <a:t>t</a:t>
            </a:r>
            <a:r>
              <a:rPr lang="en-CA" sz="2000" dirty="0" smtClean="0">
                <a:latin typeface="Georgia" panose="02040502050405020303" pitchFamily="18" charset="0"/>
                <a:cs typeface="Times New Roman" panose="02020603050405020304" pitchFamily="18" charset="0"/>
              </a:rPr>
              <a:t>he remain</a:t>
            </a:r>
            <a:r>
              <a:rPr lang="en-CA" sz="2000" dirty="0" smtClean="0">
                <a:latin typeface="Georgia" panose="02040502050405020303" pitchFamily="18" charset="0"/>
              </a:rPr>
              <a:t>der </a:t>
            </a:r>
            <a:r>
              <a:rPr lang="en-CA" sz="2000" i="1" dirty="0" smtClean="0">
                <a:latin typeface="Times New Roman" panose="02020603050405020304" pitchFamily="18" charset="0"/>
                <a:cs typeface="Times New Roman" panose="02020603050405020304" pitchFamily="18" charset="0"/>
              </a:rPr>
              <a:t>r</a:t>
            </a:r>
            <a:r>
              <a:rPr lang="en-CA" sz="2000" dirty="0" smtClean="0">
                <a:latin typeface="Georgia" panose="02040502050405020303" pitchFamily="18" charset="0"/>
              </a:rPr>
              <a:t> must always satisfy </a:t>
            </a:r>
            <a:r>
              <a:rPr lang="en-CA" sz="2000" i="1" dirty="0" smtClean="0">
                <a:latin typeface="Times New Roman" panose="02020603050405020304" pitchFamily="18" charset="0"/>
                <a:cs typeface="Times New Roman" panose="02020603050405020304" pitchFamily="18" charset="0"/>
              </a:rPr>
              <a:t>n</a:t>
            </a:r>
            <a:r>
              <a:rPr lang="en-CA" sz="2000" dirty="0" smtClean="0">
                <a:latin typeface="Times New Roman" panose="02020603050405020304" pitchFamily="18" charset="0"/>
                <a:cs typeface="Times New Roman" panose="02020603050405020304" pitchFamily="18" charset="0"/>
              </a:rPr>
              <a:t> &gt; </a:t>
            </a:r>
            <a:r>
              <a:rPr lang="en-CA" sz="2000" i="1" dirty="0" smtClean="0">
                <a:latin typeface="Times New Roman" panose="02020603050405020304" pitchFamily="18" charset="0"/>
                <a:cs typeface="Times New Roman" panose="02020603050405020304" pitchFamily="18" charset="0"/>
              </a:rPr>
              <a:t>r</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0</a:t>
            </a:r>
            <a:endParaRPr lang="en-CA"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196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wharder\Desktop\gc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352" y="1246587"/>
            <a:ext cx="4727152" cy="47747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Let’s look at the first steps:</a:t>
            </a:r>
          </a:p>
          <a:p>
            <a:pPr lvl="1"/>
            <a:r>
              <a:rPr lang="en-CA" dirty="0" smtClean="0"/>
              <a:t>At each step, we had a pair of numbers</a:t>
            </a:r>
          </a:p>
          <a:p>
            <a:pPr lvl="2"/>
            <a:r>
              <a:rPr lang="en-CA" dirty="0" smtClean="0"/>
              <a:t>Call them </a:t>
            </a:r>
            <a:r>
              <a:rPr lang="en-CA" i="1" dirty="0" smtClean="0">
                <a:latin typeface="Times New Roman" panose="02020603050405020304" pitchFamily="18" charset="0"/>
                <a:cs typeface="Times New Roman" panose="02020603050405020304" pitchFamily="18" charset="0"/>
              </a:rPr>
              <a:t>m</a:t>
            </a:r>
            <a:r>
              <a:rPr lang="en-CA" dirty="0" smtClean="0"/>
              <a:t> and </a:t>
            </a:r>
            <a:r>
              <a:rPr lang="en-CA" i="1" dirty="0" smtClean="0">
                <a:latin typeface="Times New Roman" panose="02020603050405020304" pitchFamily="18" charset="0"/>
                <a:cs typeface="Times New Roman" panose="02020603050405020304" pitchFamily="18" charset="0"/>
              </a:rPr>
              <a:t>n</a:t>
            </a:r>
            <a:endParaRPr lang="en-CA" dirty="0" smtClean="0">
              <a:latin typeface="Times New Roman" panose="02020603050405020304" pitchFamily="18" charset="0"/>
              <a:cs typeface="Times New Roman" panose="02020603050405020304" pitchFamily="18" charset="0"/>
            </a:endParaRPr>
          </a:p>
          <a:p>
            <a:pPr lvl="1"/>
            <a:r>
              <a:rPr lang="en-CA" dirty="0" smtClean="0"/>
              <a:t>For the initial step, we set</a:t>
            </a:r>
          </a:p>
          <a:p>
            <a:pPr lvl="2"/>
            <a:r>
              <a:rPr lang="en-CA" dirty="0" smtClean="0"/>
              <a:t>the larger number to be </a:t>
            </a:r>
            <a:r>
              <a:rPr lang="en-CA" i="1" dirty="0">
                <a:latin typeface="Times New Roman" panose="02020603050405020304" pitchFamily="18" charset="0"/>
                <a:cs typeface="Times New Roman" panose="02020603050405020304" pitchFamily="18" charset="0"/>
              </a:rPr>
              <a:t>m</a:t>
            </a:r>
            <a:r>
              <a:rPr lang="en-CA" dirty="0" smtClean="0"/>
              <a:t>, and</a:t>
            </a:r>
          </a:p>
          <a:p>
            <a:pPr lvl="2"/>
            <a:r>
              <a:rPr lang="en-CA" dirty="0" smtClean="0"/>
              <a:t>the smaller number to be </a:t>
            </a:r>
            <a:r>
              <a:rPr lang="en-CA" i="1" dirty="0" smtClean="0">
                <a:latin typeface="Times New Roman" panose="02020603050405020304" pitchFamily="18" charset="0"/>
                <a:cs typeface="Times New Roman" panose="02020603050405020304" pitchFamily="18" charset="0"/>
              </a:rPr>
              <a:t>n</a:t>
            </a:r>
          </a:p>
          <a:p>
            <a:pPr lvl="2"/>
            <a:endParaRPr lang="en-CA" i="1" dirty="0">
              <a:latin typeface="Times New Roman" panose="02020603050405020304" pitchFamily="18" charset="0"/>
              <a:cs typeface="Times New Roman" panose="02020603050405020304" pitchFamily="18" charset="0"/>
            </a:endParaRPr>
          </a:p>
          <a:p>
            <a:r>
              <a:rPr lang="en-CA" dirty="0" smtClean="0"/>
              <a:t>Problem: We </a:t>
            </a:r>
            <a:r>
              <a:rPr lang="en-CA" dirty="0"/>
              <a:t>are doing something if the condition is </a:t>
            </a:r>
            <a:r>
              <a:rPr lang="en-CA" dirty="0" smtClean="0"/>
              <a:t>false:</a:t>
            </a:r>
            <a:endParaRPr lang="en-CA" dirty="0"/>
          </a:p>
          <a:p>
            <a:pPr lvl="1"/>
            <a:r>
              <a:rPr lang="en-CA" dirty="0"/>
              <a:t>We execute a block of statements when </a:t>
            </a:r>
            <a:r>
              <a:rPr lang="en-CA" i="1"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n</a:t>
            </a:r>
            <a:r>
              <a:rPr lang="en-CA" dirty="0"/>
              <a:t> is </a:t>
            </a:r>
            <a:r>
              <a:rPr lang="en-CA" cap="small" dirty="0">
                <a:latin typeface="Times New Roman" panose="02020603050405020304" pitchFamily="18" charset="0"/>
                <a:cs typeface="Times New Roman" panose="02020603050405020304" pitchFamily="18" charset="0"/>
              </a:rPr>
              <a:t>false</a:t>
            </a:r>
            <a:r>
              <a:rPr lang="en-CA" dirty="0"/>
              <a:t> </a:t>
            </a:r>
          </a:p>
          <a:p>
            <a:r>
              <a:rPr lang="en-CA" dirty="0" smtClean="0"/>
              <a:t>Let’s </a:t>
            </a:r>
            <a:r>
              <a:rPr lang="en-CA" dirty="0"/>
              <a:t>use the complementary </a:t>
            </a:r>
            <a:r>
              <a:rPr lang="en-CA" dirty="0" smtClean="0"/>
              <a:t>condition:</a:t>
            </a:r>
            <a:endParaRPr lang="en-CA" dirty="0"/>
          </a:p>
          <a:p>
            <a:pPr lvl="1"/>
            <a:r>
              <a:rPr lang="en-CA" dirty="0" smtClean="0"/>
              <a:t>This </a:t>
            </a:r>
            <a:r>
              <a:rPr lang="en-CA" dirty="0"/>
              <a:t>is equivalent to executing </a:t>
            </a:r>
            <a:r>
              <a:rPr lang="en-CA" dirty="0" smtClean="0"/>
              <a:t>the statements when </a:t>
            </a:r>
            <a:r>
              <a:rPr lang="en-CA" i="1"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&lt; </a:t>
            </a:r>
            <a:r>
              <a:rPr lang="en-CA" i="1" dirty="0">
                <a:latin typeface="Times New Roman" panose="02020603050405020304" pitchFamily="18" charset="0"/>
                <a:cs typeface="Times New Roman" panose="02020603050405020304" pitchFamily="18" charset="0"/>
              </a:rPr>
              <a:t>n</a:t>
            </a:r>
            <a:r>
              <a:rPr lang="en-CA" dirty="0"/>
              <a:t> is </a:t>
            </a:r>
            <a:r>
              <a:rPr lang="en-CA" cap="small" dirty="0">
                <a:latin typeface="Times New Roman" panose="02020603050405020304" pitchFamily="18" charset="0"/>
                <a:cs typeface="Times New Roman" panose="02020603050405020304" pitchFamily="18" charset="0"/>
              </a:rPr>
              <a:t>true</a:t>
            </a:r>
            <a:r>
              <a:rPr lang="en-CA" dirty="0"/>
              <a:t> </a:t>
            </a:r>
          </a:p>
          <a:p>
            <a:endParaRPr lang="en-C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452474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81352" y="1246587"/>
            <a:ext cx="4727152" cy="4774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Thus, we swap the parameters </a:t>
            </a:r>
            <a:r>
              <a:rPr lang="en-CA" i="1" dirty="0" smtClean="0">
                <a:latin typeface="Times New Roman" panose="02020603050405020304" pitchFamily="18" charset="0"/>
                <a:cs typeface="Times New Roman" panose="02020603050405020304" pitchFamily="18" charset="0"/>
              </a:rPr>
              <a:t>m</a:t>
            </a:r>
            <a:r>
              <a:rPr lang="en-CA" dirty="0" smtClean="0"/>
              <a:t> and </a:t>
            </a:r>
            <a:r>
              <a:rPr lang="en-CA" i="1" dirty="0" smtClean="0">
                <a:latin typeface="Times New Roman" panose="02020603050405020304" pitchFamily="18" charset="0"/>
                <a:cs typeface="Times New Roman" panose="02020603050405020304" pitchFamily="18" charset="0"/>
              </a:rPr>
              <a:t>n</a:t>
            </a:r>
            <a:r>
              <a:rPr lang="en-CA" dirty="0" smtClean="0"/>
              <a:t> if </a:t>
            </a:r>
            <a:r>
              <a:rPr lang="en-CA" i="1" dirty="0" smtClean="0">
                <a:latin typeface="Times New Roman" panose="02020603050405020304" pitchFamily="18" charset="0"/>
                <a:cs typeface="Times New Roman" panose="02020603050405020304" pitchFamily="18" charset="0"/>
              </a:rPr>
              <a:t>m</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n</a:t>
            </a:r>
          </a:p>
          <a:p>
            <a:pPr marL="0" indent="0">
              <a:buNone/>
            </a:pPr>
            <a:endParaRPr lang="en-CA"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791618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next steps we perform are that we</a:t>
            </a:r>
            <a:endParaRPr lang="en-CA" dirty="0"/>
          </a:p>
          <a:p>
            <a:pPr lvl="1"/>
            <a:r>
              <a:rPr lang="en-CA" dirty="0" smtClean="0"/>
              <a:t>calculate </a:t>
            </a:r>
            <a:r>
              <a:rPr lang="en-CA" dirty="0"/>
              <a:t>the remainder </a:t>
            </a:r>
            <a:r>
              <a:rPr lang="en-CA" i="1" dirty="0">
                <a:latin typeface="Times New Roman" panose="02020603050405020304" pitchFamily="18" charset="0"/>
                <a:cs typeface="Times New Roman" panose="02020603050405020304" pitchFamily="18" charset="0"/>
              </a:rPr>
              <a:t>r</a:t>
            </a:r>
            <a:r>
              <a:rPr lang="en-CA" dirty="0"/>
              <a:t>, and</a:t>
            </a:r>
            <a:endParaRPr lang="en-CA" dirty="0">
              <a:latin typeface="Times New Roman" panose="02020603050405020304" pitchFamily="18" charset="0"/>
              <a:cs typeface="Times New Roman" panose="02020603050405020304" pitchFamily="18" charset="0"/>
            </a:endParaRPr>
          </a:p>
          <a:p>
            <a:pPr lvl="1"/>
            <a:r>
              <a:rPr lang="en-CA" dirty="0"/>
              <a:t>if </a:t>
            </a:r>
            <a:r>
              <a:rPr lang="en-CA" i="1" dirty="0">
                <a:latin typeface="Times New Roman" panose="02020603050405020304" pitchFamily="18" charset="0"/>
                <a:cs typeface="Times New Roman" panose="02020603050405020304" pitchFamily="18" charset="0"/>
              </a:rPr>
              <a:t>r</a:t>
            </a:r>
            <a:r>
              <a:rPr lang="en-CA" dirty="0">
                <a:latin typeface="Times New Roman" panose="02020603050405020304" pitchFamily="18" charset="0"/>
                <a:cs typeface="Times New Roman" panose="02020603050405020304" pitchFamily="18" charset="0"/>
              </a:rPr>
              <a:t> = 0</a:t>
            </a:r>
            <a:r>
              <a:rPr lang="en-CA" dirty="0"/>
              <a:t>, we are done, and </a:t>
            </a:r>
            <a:r>
              <a:rPr lang="en-CA" i="1" dirty="0">
                <a:latin typeface="Times New Roman" panose="02020603050405020304" pitchFamily="18" charset="0"/>
                <a:cs typeface="Times New Roman" panose="02020603050405020304" pitchFamily="18" charset="0"/>
              </a:rPr>
              <a:t>n</a:t>
            </a:r>
            <a:r>
              <a:rPr lang="en-CA" dirty="0"/>
              <a:t> is the gcd,</a:t>
            </a:r>
          </a:p>
          <a:p>
            <a:pPr lvl="1"/>
            <a:r>
              <a:rPr lang="en-CA" dirty="0"/>
              <a:t>otherwise, we repeat with the pair </a:t>
            </a:r>
            <a:r>
              <a:rPr lang="en-CA" i="1" dirty="0">
                <a:latin typeface="Times New Roman" panose="02020603050405020304" pitchFamily="18" charset="0"/>
                <a:cs typeface="Times New Roman" panose="02020603050405020304" pitchFamily="18" charset="0"/>
              </a:rPr>
              <a:t>n</a:t>
            </a:r>
            <a:r>
              <a:rPr lang="en-CA" dirty="0"/>
              <a:t> and </a:t>
            </a:r>
            <a:r>
              <a:rPr lang="en-CA" i="1" dirty="0">
                <a:latin typeface="Times New Roman" panose="02020603050405020304" pitchFamily="18" charset="0"/>
                <a:cs typeface="Times New Roman" panose="02020603050405020304" pitchFamily="18" charset="0"/>
              </a:rPr>
              <a:t>r</a:t>
            </a:r>
            <a:endParaRPr lang="en-CA" dirty="0">
              <a:latin typeface="Times New Roman" panose="02020603050405020304" pitchFamily="18" charset="0"/>
              <a:cs typeface="Times New Roman" panose="02020603050405020304" pitchFamily="18" charset="0"/>
            </a:endParaRPr>
          </a:p>
          <a:p>
            <a:pPr lvl="2"/>
            <a:r>
              <a:rPr lang="en-CA" dirty="0"/>
              <a:t>That is, we set </a:t>
            </a:r>
            <a:r>
              <a:rPr lang="en-CA" i="1"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 n</a:t>
            </a:r>
            <a:r>
              <a:rPr lang="en-CA" dirty="0"/>
              <a:t> and then we set </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r</a:t>
            </a:r>
          </a:p>
          <a:p>
            <a:endParaRPr lang="en-CA" i="1" dirty="0">
              <a:latin typeface="Times New Roman" panose="02020603050405020304" pitchFamily="18" charset="0"/>
              <a:cs typeface="Times New Roman" panose="02020603050405020304" pitchFamily="18" charset="0"/>
            </a:endParaRPr>
          </a:p>
          <a:p>
            <a:endParaRPr lang="en-CA" i="1" dirty="0" smtClean="0">
              <a:latin typeface="Times New Roman" panose="02020603050405020304" pitchFamily="18" charset="0"/>
              <a:cs typeface="Times New Roman" panose="02020603050405020304" pitchFamily="18" charset="0"/>
            </a:endParaRPr>
          </a:p>
          <a:p>
            <a:endParaRPr lang="en-CA" i="1" dirty="0">
              <a:latin typeface="Times New Roman" panose="02020603050405020304" pitchFamily="18" charset="0"/>
              <a:cs typeface="Times New Roman" panose="02020603050405020304" pitchFamily="18" charset="0"/>
            </a:endParaRPr>
          </a:p>
          <a:p>
            <a:endParaRPr lang="en-CA" i="1" dirty="0" smtClean="0">
              <a:latin typeface="Times New Roman" panose="02020603050405020304" pitchFamily="18" charset="0"/>
              <a:cs typeface="Times New Roman" panose="02020603050405020304" pitchFamily="18" charset="0"/>
            </a:endParaRPr>
          </a:p>
          <a:p>
            <a:endParaRPr lang="en-CA" i="1" dirty="0">
              <a:latin typeface="Times New Roman" panose="02020603050405020304" pitchFamily="18" charset="0"/>
              <a:cs typeface="Times New Roman" panose="02020603050405020304" pitchFamily="18" charset="0"/>
            </a:endParaRPr>
          </a:p>
          <a:p>
            <a:endParaRPr lang="en-CA" i="1" dirty="0" smtClean="0">
              <a:latin typeface="Times New Roman" panose="02020603050405020304" pitchFamily="18" charset="0"/>
              <a:cs typeface="Times New Roman" panose="02020603050405020304" pitchFamily="18" charset="0"/>
            </a:endParaRPr>
          </a:p>
          <a:p>
            <a:endParaRPr lang="en-CA" i="1" dirty="0">
              <a:latin typeface="Times New Roman" panose="02020603050405020304" pitchFamily="18" charset="0"/>
              <a:cs typeface="Times New Roman" panose="02020603050405020304" pitchFamily="18" charset="0"/>
            </a:endParaRPr>
          </a:p>
          <a:p>
            <a:endParaRPr lang="en-CA" dirty="0" smtClean="0"/>
          </a:p>
          <a:p>
            <a:r>
              <a:rPr lang="en-CA" dirty="0" smtClean="0"/>
              <a:t>Problem: this is not in the form a </a:t>
            </a:r>
            <a:r>
              <a:rPr lang="en-CA" i="1" dirty="0" smtClean="0"/>
              <a:t>while </a:t>
            </a:r>
            <a:r>
              <a:rPr lang="en-CA" dirty="0" smtClean="0"/>
              <a:t>loop</a:t>
            </a:r>
            <a:endParaRPr lang="en-CA" dirty="0"/>
          </a:p>
        </p:txBody>
      </p:sp>
      <p:sp>
        <p:nvSpPr>
          <p:cNvPr id="2" name="Title 1"/>
          <p:cNvSpPr>
            <a:spLocks noGrp="1"/>
          </p:cNvSpPr>
          <p:nvPr>
            <p:ph type="title"/>
          </p:nvPr>
        </p:nvSpPr>
        <p:spPr/>
        <p:txBody>
          <a:bodyPr/>
          <a:lstStyle/>
          <a:p>
            <a:r>
              <a:rPr lang="en-CA" dirty="0" smtClean="0"/>
              <a:t>The greatest-common divisor</a:t>
            </a:r>
            <a:endParaRPr lang="en-C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0577" y="3356992"/>
            <a:ext cx="3413766" cy="277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780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We previously looked at:</a:t>
            </a:r>
          </a:p>
          <a:p>
            <a:pPr lvl="1"/>
            <a:r>
              <a:rPr lang="en-CA" dirty="0" smtClean="0"/>
              <a:t>Executing blocks of statements</a:t>
            </a:r>
          </a:p>
          <a:p>
            <a:pPr lvl="1"/>
            <a:r>
              <a:rPr lang="en-CA" dirty="0" smtClean="0"/>
              <a:t>Conditionally executing a block of statements based on a Boolean-valued condition</a:t>
            </a:r>
          </a:p>
          <a:p>
            <a:r>
              <a:rPr lang="en-CA" dirty="0" smtClean="0"/>
              <a:t>We will now look at the C++ implementation of a looping statement</a:t>
            </a:r>
          </a:p>
        </p:txBody>
      </p:sp>
      <p:pic>
        <p:nvPicPr>
          <p:cNvPr id="6" name="Picture 2" descr="C:\Users\dwharder\Desktop\spt.png"/>
          <p:cNvPicPr>
            <a:picLocks noChangeAspect="1" noChangeArrowheads="1"/>
          </p:cNvPicPr>
          <p:nvPr/>
        </p:nvPicPr>
        <p:blipFill rotWithShape="1">
          <a:blip r:embed="rId2">
            <a:extLst>
              <a:ext uri="{28A0092B-C50C-407E-A947-70E740481C1C}">
                <a14:useLocalDpi xmlns:a14="http://schemas.microsoft.com/office/drawing/2010/main" val="0"/>
              </a:ext>
            </a:extLst>
          </a:blip>
          <a:srcRect l="70791"/>
          <a:stretch/>
        </p:blipFill>
        <p:spPr bwMode="auto">
          <a:xfrm>
            <a:off x="2771800" y="3644594"/>
            <a:ext cx="3713379" cy="309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First, a while loop must return to the condition</a:t>
            </a:r>
            <a:endParaRPr lang="en-CA" dirty="0"/>
          </a:p>
          <a:p>
            <a:pPr lvl="1"/>
            <a:r>
              <a:rPr lang="en-CA" dirty="0" smtClean="0"/>
              <a:t>We can repeat the first statement at the end</a:t>
            </a:r>
            <a:endParaRPr lang="en-CA"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2924944"/>
            <a:ext cx="3413766" cy="27758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024" y="2920087"/>
            <a:ext cx="3413767" cy="353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10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2924944"/>
            <a:ext cx="3413767" cy="35332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Second, the condition for looping must evaluate to </a:t>
            </a:r>
            <a:r>
              <a:rPr lang="en-CA" cap="small" dirty="0" smtClean="0">
                <a:latin typeface="Times New Roman" panose="02020603050405020304" pitchFamily="18" charset="0"/>
                <a:cs typeface="Times New Roman" panose="02020603050405020304" pitchFamily="18" charset="0"/>
              </a:rPr>
              <a:t>true</a:t>
            </a:r>
            <a:endParaRPr lang="en-CA" cap="small" dirty="0">
              <a:latin typeface="Times New Roman" panose="02020603050405020304" pitchFamily="18" charset="0"/>
              <a:cs typeface="Times New Roman" panose="02020603050405020304" pitchFamily="18" charset="0"/>
            </a:endParaRPr>
          </a:p>
          <a:p>
            <a:pPr lvl="1" algn="l"/>
            <a:r>
              <a:rPr lang="en-CA" dirty="0" smtClean="0"/>
              <a:t>Continuing while </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 = 0</a:t>
            </a:r>
            <a:r>
              <a:rPr lang="en-CA" dirty="0" smtClean="0"/>
              <a:t> is </a:t>
            </a:r>
            <a:r>
              <a:rPr lang="en-CA" cap="small" dirty="0" smtClean="0">
                <a:latin typeface="Times New Roman" panose="02020603050405020304" pitchFamily="18" charset="0"/>
                <a:cs typeface="Times New Roman" panose="02020603050405020304" pitchFamily="18" charset="0"/>
              </a:rPr>
              <a:t>false </a:t>
            </a:r>
            <a:r>
              <a:rPr lang="en-CA" dirty="0" smtClean="0"/>
              <a:t>is equivalent to</a:t>
            </a:r>
            <a:br>
              <a:rPr lang="en-CA" dirty="0" smtClean="0"/>
            </a:br>
            <a:r>
              <a:rPr lang="en-CA" dirty="0" smtClean="0"/>
              <a:t>continuing while </a:t>
            </a:r>
            <a:r>
              <a:rPr lang="en-CA" i="1" dirty="0">
                <a:latin typeface="Times New Roman" panose="02020603050405020304" pitchFamily="18" charset="0"/>
                <a:cs typeface="Times New Roman" panose="02020603050405020304" pitchFamily="18" charset="0"/>
              </a:rPr>
              <a:t>r</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0</a:t>
            </a:r>
            <a:r>
              <a:rPr lang="en-CA" dirty="0" smtClean="0"/>
              <a:t> is </a:t>
            </a:r>
            <a:r>
              <a:rPr lang="en-CA" cap="small" dirty="0">
                <a:latin typeface="Times New Roman" panose="02020603050405020304" pitchFamily="18" charset="0"/>
                <a:cs typeface="Times New Roman" panose="02020603050405020304" pitchFamily="18" charset="0"/>
              </a:rPr>
              <a:t>true</a:t>
            </a:r>
            <a:endParaRPr lang="en-CA"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024" y="2920087"/>
            <a:ext cx="3413767" cy="353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32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Thus, our final flow chart is:</a:t>
            </a:r>
            <a:endParaRPr lang="en-CA"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pic>
        <p:nvPicPr>
          <p:cNvPr id="5122" name="Picture 2" descr="C:\Users\dwharder\Desktop\gc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38675"/>
            <a:ext cx="4727152" cy="477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088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wharder\Desktop\gc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79" y="1685880"/>
            <a:ext cx="4363525" cy="4407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Programming this:</a:t>
            </a:r>
          </a:p>
          <a:p>
            <a:pPr marL="800100" lvl="2" indent="0">
              <a:buNone/>
            </a:pPr>
            <a:r>
              <a:rPr lang="en-CA" sz="1500" dirty="0" smtClean="0">
                <a:latin typeface="Consolas" panose="020B0609020204030204" pitchFamily="49" charset="0"/>
                <a:cs typeface="Consolas" panose="020B0609020204030204" pitchFamily="49" charset="0"/>
              </a:rPr>
              <a:t>unsigned int gcd( </a:t>
            </a:r>
            <a:r>
              <a:rPr lang="en-CA" sz="1500" dirty="0">
                <a:latin typeface="Consolas" panose="020B0609020204030204" pitchFamily="49" charset="0"/>
                <a:cs typeface="Consolas" panose="020B0609020204030204" pitchFamily="49" charset="0"/>
              </a:rPr>
              <a:t>unsigned </a:t>
            </a:r>
            <a:r>
              <a:rPr lang="en-CA" sz="1500" dirty="0" smtClean="0">
                <a:latin typeface="Consolas" panose="020B0609020204030204" pitchFamily="49" charset="0"/>
                <a:cs typeface="Consolas" panose="020B0609020204030204" pitchFamily="49" charset="0"/>
              </a:rPr>
              <a:t>int m, </a:t>
            </a:r>
            <a:r>
              <a:rPr lang="en-CA" sz="1500" dirty="0">
                <a:latin typeface="Consolas" panose="020B0609020204030204" pitchFamily="49" charset="0"/>
                <a:cs typeface="Consolas" panose="020B0609020204030204" pitchFamily="49" charset="0"/>
              </a:rPr>
              <a:t>unsigned </a:t>
            </a:r>
            <a:r>
              <a:rPr lang="en-CA" sz="1500" dirty="0" smtClean="0">
                <a:latin typeface="Consolas" panose="020B0609020204030204" pitchFamily="49" charset="0"/>
                <a:cs typeface="Consolas" panose="020B0609020204030204" pitchFamily="49" charset="0"/>
              </a:rPr>
              <a:t>int n ) {</a:t>
            </a:r>
            <a:endParaRPr lang="en-CA" sz="15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3790042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gc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79" y="1685880"/>
            <a:ext cx="4363525" cy="4407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Programming this:</a:t>
            </a:r>
          </a:p>
          <a:p>
            <a:pPr marL="800100" lvl="2" indent="0">
              <a:buNone/>
            </a:pPr>
            <a:r>
              <a:rPr lang="en-CA" sz="1500" dirty="0">
                <a:latin typeface="Consolas" panose="020B0609020204030204" pitchFamily="49" charset="0"/>
                <a:cs typeface="Consolas" panose="020B0609020204030204" pitchFamily="49" charset="0"/>
              </a:rPr>
              <a:t>unsigned int gcd( unsigned int m, unsigned int n ) {</a:t>
            </a:r>
          </a:p>
          <a:p>
            <a:pPr marL="800100" lvl="2" indent="0">
              <a:buNone/>
            </a:pPr>
            <a:r>
              <a:rPr lang="en-CA" sz="1500" dirty="0" smtClean="0">
                <a:latin typeface="Consolas" panose="020B0609020204030204" pitchFamily="49" charset="0"/>
                <a:cs typeface="Consolas" panose="020B0609020204030204" pitchFamily="49" charset="0"/>
              </a:rPr>
              <a:t>    if ( m &lt; n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unsigned int tmp{m};</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m = n;</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n = tmp;</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endParaRPr lang="en-CA" sz="15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3243548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gc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79" y="1685880"/>
            <a:ext cx="4363525" cy="4407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Programming this:</a:t>
            </a:r>
          </a:p>
          <a:p>
            <a:pPr marL="800100" lvl="2" indent="0">
              <a:buNone/>
            </a:pPr>
            <a:r>
              <a:rPr lang="en-CA" sz="1500" dirty="0">
                <a:latin typeface="Consolas" panose="020B0609020204030204" pitchFamily="49" charset="0"/>
                <a:cs typeface="Consolas" panose="020B0609020204030204" pitchFamily="49" charset="0"/>
              </a:rPr>
              <a:t>unsigned int gcd( unsigned int m, unsigned int n ) {</a:t>
            </a:r>
          </a:p>
          <a:p>
            <a:pPr marL="800100" lvl="2" indent="0">
              <a:buNone/>
            </a:pPr>
            <a:r>
              <a:rPr lang="en-CA" sz="1500" dirty="0" smtClean="0">
                <a:latin typeface="Consolas" panose="020B0609020204030204" pitchFamily="49" charset="0"/>
                <a:cs typeface="Consolas" panose="020B0609020204030204" pitchFamily="49" charset="0"/>
              </a:rPr>
              <a:t>    if ( m &lt; n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unsigned int tmp{m};</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m = n;</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n = tmp;</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unsigned int r{m % n};</a:t>
            </a:r>
            <a:endParaRPr lang="en-CA" sz="15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3100132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gc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79" y="1685880"/>
            <a:ext cx="4363525" cy="4407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Programming this:</a:t>
            </a:r>
          </a:p>
          <a:p>
            <a:pPr marL="800100" lvl="2" indent="0">
              <a:buNone/>
            </a:pPr>
            <a:r>
              <a:rPr lang="en-CA" sz="1500" dirty="0">
                <a:latin typeface="Consolas" panose="020B0609020204030204" pitchFamily="49" charset="0"/>
                <a:cs typeface="Consolas" panose="020B0609020204030204" pitchFamily="49" charset="0"/>
              </a:rPr>
              <a:t>unsigned int gcd( unsigned int m, unsigned int n ) {</a:t>
            </a:r>
          </a:p>
          <a:p>
            <a:pPr marL="800100" lvl="2" indent="0">
              <a:buNone/>
            </a:pPr>
            <a:r>
              <a:rPr lang="en-CA" sz="1500" dirty="0" smtClean="0">
                <a:latin typeface="Consolas" panose="020B0609020204030204" pitchFamily="49" charset="0"/>
                <a:cs typeface="Consolas" panose="020B0609020204030204" pitchFamily="49" charset="0"/>
              </a:rPr>
              <a:t>    if ( m &lt; n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unsigned int tmp{m};</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m = n;</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n = tmp;</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unsigned int r{m % n};</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while ( r != 0 )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endParaRPr lang="en-CA" sz="1500" dirty="0" smtClean="0">
              <a:latin typeface="Consolas" panose="020B0609020204030204" pitchFamily="49" charset="0"/>
              <a:cs typeface="Consolas" panose="020B0609020204030204" pitchFamily="49" charset="0"/>
            </a:endParaRP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endParaRPr lang="en-CA" sz="15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3933471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gc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79" y="1685880"/>
            <a:ext cx="4363525" cy="4407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Programming this:</a:t>
            </a:r>
          </a:p>
          <a:p>
            <a:pPr marL="800100" lvl="2" indent="0">
              <a:buNone/>
            </a:pPr>
            <a:r>
              <a:rPr lang="en-CA" sz="1500" dirty="0">
                <a:latin typeface="Consolas" panose="020B0609020204030204" pitchFamily="49" charset="0"/>
                <a:cs typeface="Consolas" panose="020B0609020204030204" pitchFamily="49" charset="0"/>
              </a:rPr>
              <a:t>unsigned int gcd( unsigned int m, unsigned int n ) {</a:t>
            </a:r>
          </a:p>
          <a:p>
            <a:pPr marL="800100" lvl="2" indent="0">
              <a:buNone/>
            </a:pPr>
            <a:r>
              <a:rPr lang="en-CA" sz="1500" dirty="0" smtClean="0">
                <a:latin typeface="Consolas" panose="020B0609020204030204" pitchFamily="49" charset="0"/>
                <a:cs typeface="Consolas" panose="020B0609020204030204" pitchFamily="49" charset="0"/>
              </a:rPr>
              <a:t>    if ( m &lt; n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unsigned int tmp{m};</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m = n;</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n = tmp;</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unsigned int r{m % n};</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while ( r != 0 ) {</a:t>
            </a:r>
          </a:p>
          <a:p>
            <a:pPr marL="800100" lvl="2" indent="0">
              <a:buNone/>
            </a:pPr>
            <a:r>
              <a:rPr lang="en-CA" sz="1500" dirty="0" smtClean="0">
                <a:latin typeface="Consolas" panose="020B0609020204030204" pitchFamily="49" charset="0"/>
                <a:cs typeface="Consolas" panose="020B0609020204030204" pitchFamily="49" charset="0"/>
              </a:rPr>
              <a:t>        m = n;</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n = r;</a:t>
            </a:r>
          </a:p>
          <a:p>
            <a:pPr marL="800100" lvl="2" indent="0">
              <a:buNone/>
            </a:pPr>
            <a:r>
              <a:rPr lang="en-CA" sz="1500" dirty="0" smtClean="0">
                <a:latin typeface="Consolas" panose="020B0609020204030204" pitchFamily="49" charset="0"/>
                <a:cs typeface="Consolas" panose="020B0609020204030204" pitchFamily="49" charset="0"/>
              </a:rPr>
              <a:t>        r = m % n;</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endParaRPr lang="en-CA" sz="15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4204628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gc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79" y="1685880"/>
            <a:ext cx="4363525" cy="4407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CA" dirty="0" smtClean="0"/>
              <a:t>Programming this:</a:t>
            </a:r>
          </a:p>
          <a:p>
            <a:pPr marL="800100" lvl="2" indent="0">
              <a:buNone/>
            </a:pPr>
            <a:r>
              <a:rPr lang="en-CA" sz="1500" dirty="0">
                <a:latin typeface="Consolas" panose="020B0609020204030204" pitchFamily="49" charset="0"/>
                <a:cs typeface="Consolas" panose="020B0609020204030204" pitchFamily="49" charset="0"/>
              </a:rPr>
              <a:t>unsigned int gcd( unsigned int m, unsigned int n ) {</a:t>
            </a:r>
          </a:p>
          <a:p>
            <a:pPr marL="800100" lvl="2" indent="0">
              <a:buNone/>
            </a:pPr>
            <a:r>
              <a:rPr lang="en-CA" sz="1500" dirty="0" smtClean="0">
                <a:latin typeface="Consolas" panose="020B0609020204030204" pitchFamily="49" charset="0"/>
                <a:cs typeface="Consolas" panose="020B0609020204030204" pitchFamily="49" charset="0"/>
              </a:rPr>
              <a:t>    if ( m &lt; n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unsigned int tmp{m};</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m = n;</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n = tmp;</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unsigned int r{m % n};</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while ( r != 0 ) {</a:t>
            </a:r>
          </a:p>
          <a:p>
            <a:pPr marL="800100" lvl="2" indent="0">
              <a:buNone/>
            </a:pPr>
            <a:r>
              <a:rPr lang="en-CA" sz="1500" dirty="0" smtClean="0">
                <a:latin typeface="Consolas" panose="020B0609020204030204" pitchFamily="49" charset="0"/>
                <a:cs typeface="Consolas" panose="020B0609020204030204" pitchFamily="49" charset="0"/>
              </a:rPr>
              <a:t>        m = n;</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n = r;</a:t>
            </a:r>
          </a:p>
          <a:p>
            <a:pPr marL="800100" lvl="2" indent="0">
              <a:buNone/>
            </a:pPr>
            <a:r>
              <a:rPr lang="en-CA" sz="1500" dirty="0" smtClean="0">
                <a:latin typeface="Consolas" panose="020B0609020204030204" pitchFamily="49" charset="0"/>
                <a:cs typeface="Consolas" panose="020B0609020204030204" pitchFamily="49" charset="0"/>
              </a:rPr>
              <a:t>        r = m % n;</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return n;</a:t>
            </a:r>
          </a:p>
          <a:p>
            <a:pPr marL="800100" lvl="2" indent="0">
              <a:buNone/>
            </a:pPr>
            <a:r>
              <a:rPr lang="en-CA" sz="1500" dirty="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The greatest-common divisor</a:t>
            </a:r>
            <a:endParaRPr lang="en-CA" dirty="0"/>
          </a:p>
        </p:txBody>
      </p:sp>
    </p:spTree>
    <p:extLst>
      <p:ext uri="{BB962C8B-B14F-4D97-AF65-F5344CB8AC3E}">
        <p14:creationId xmlns:p14="http://schemas.microsoft.com/office/powerpoint/2010/main" val="2338003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Question:</a:t>
            </a:r>
          </a:p>
          <a:p>
            <a:pPr lvl="1"/>
            <a:r>
              <a:rPr lang="en-CA" dirty="0" smtClean="0"/>
              <a:t>What do you do if you accidentally execute a program that has an infinite loop?</a:t>
            </a:r>
            <a:endParaRPr lang="en-CA" dirty="0"/>
          </a:p>
          <a:p>
            <a:pPr lvl="1"/>
            <a:endParaRPr lang="en-CA" dirty="0" smtClean="0"/>
          </a:p>
          <a:p>
            <a:r>
              <a:rPr lang="en-CA" dirty="0" smtClean="0"/>
              <a:t>Solution:</a:t>
            </a:r>
          </a:p>
          <a:p>
            <a:pPr lvl="1"/>
            <a:r>
              <a:rPr lang="en-CA" dirty="0" smtClean="0"/>
              <a:t>In Eclipse, there is a </a:t>
            </a:r>
            <a:r>
              <a:rPr lang="en-CA" i="1" dirty="0" smtClean="0"/>
              <a:t>stop </a:t>
            </a:r>
            <a:r>
              <a:rPr lang="en-CA" dirty="0" smtClean="0"/>
              <a:t>button that becomes active when a program is executing</a:t>
            </a:r>
          </a:p>
          <a:p>
            <a:pPr lvl="2"/>
            <a:endParaRPr lang="en-CA" dirty="0"/>
          </a:p>
          <a:p>
            <a:pPr lvl="2"/>
            <a:endParaRPr lang="en-CA" dirty="0" smtClean="0"/>
          </a:p>
          <a:p>
            <a:pPr lvl="1"/>
            <a:r>
              <a:rPr lang="en-CA" dirty="0" smtClean="0"/>
              <a:t>Other ides will have similar features</a:t>
            </a:r>
          </a:p>
          <a:p>
            <a:pPr lvl="1"/>
            <a:r>
              <a:rPr lang="en-CA" dirty="0" smtClean="0"/>
              <a:t>At the console, press Ctrl-C</a:t>
            </a:r>
          </a:p>
        </p:txBody>
      </p:sp>
      <p:sp>
        <p:nvSpPr>
          <p:cNvPr id="2" name="Title 1"/>
          <p:cNvSpPr>
            <a:spLocks noGrp="1"/>
          </p:cNvSpPr>
          <p:nvPr>
            <p:ph type="title"/>
          </p:nvPr>
        </p:nvSpPr>
        <p:spPr/>
        <p:txBody>
          <a:bodyPr/>
          <a:lstStyle/>
          <a:p>
            <a:r>
              <a:rPr lang="en-CA" dirty="0" smtClean="0"/>
              <a:t>Infinite loop?</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10825"/>
            <a:ext cx="648072" cy="57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344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We implemented conditional statements based on a condition being evaluated to </a:t>
            </a:r>
            <a:r>
              <a:rPr lang="en-CA" cap="small" dirty="0" smtClean="0"/>
              <a:t>true</a:t>
            </a:r>
            <a:endParaRPr lang="en-CA" dirty="0" smtClean="0"/>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if ( </a:t>
            </a:r>
            <a:r>
              <a:rPr lang="en-CA" i="1" dirty="0" smtClean="0">
                <a:latin typeface="Consolas" panose="020B0609020204030204" pitchFamily="49" charset="0"/>
                <a:cs typeface="Consolas" panose="020B0609020204030204" pitchFamily="49" charset="0"/>
              </a:rPr>
              <a:t>condition </a:t>
            </a:r>
            <a:r>
              <a:rPr lang="en-CA" dirty="0" smtClean="0">
                <a:latin typeface="Consolas" panose="020B0609020204030204" pitchFamily="49" charset="0"/>
                <a:cs typeface="Consolas" panose="020B0609020204030204" pitchFamily="49" charset="0"/>
              </a:rPr>
              <a:t>)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else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 else...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to implement while loops in C++</a:t>
            </a:r>
            <a:endParaRPr lang="en-CA" dirty="0"/>
          </a:p>
          <a:p>
            <a:pPr lvl="1"/>
            <a:r>
              <a:rPr lang="en-CA" dirty="0" smtClean="0"/>
              <a:t>Understand how to limit the number of times the corresponding statement block is executed</a:t>
            </a:r>
          </a:p>
          <a:p>
            <a:pPr lvl="1"/>
            <a:r>
              <a:rPr lang="en-CA" dirty="0" smtClean="0"/>
              <a:t>Seen how to implement various functions requiring looping statements:</a:t>
            </a:r>
          </a:p>
          <a:p>
            <a:pPr lvl="2"/>
            <a:r>
              <a:rPr lang="en-CA" dirty="0" smtClean="0"/>
              <a:t>The Collatz conjecture</a:t>
            </a:r>
          </a:p>
          <a:p>
            <a:pPr lvl="2"/>
            <a:r>
              <a:rPr lang="en-CA" dirty="0" smtClean="0"/>
              <a:t>The factorial function</a:t>
            </a:r>
          </a:p>
          <a:p>
            <a:pPr lvl="1"/>
            <a:r>
              <a:rPr lang="en-CA" dirty="0" smtClean="0"/>
              <a:t>Understand how to convert a description of an algorithm to one that you can program</a:t>
            </a:r>
          </a:p>
          <a:p>
            <a:pPr lvl="2"/>
            <a:r>
              <a:rPr lang="en-CA" dirty="0" smtClean="0"/>
              <a:t>The example we used was the greatest-common divisor</a:t>
            </a:r>
          </a:p>
          <a:p>
            <a:pPr lvl="1"/>
            <a:r>
              <a:rPr lang="en-CA" dirty="0" smtClean="0"/>
              <a:t>Know how to terminate a program in an infinite loop</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en.wikipedia.org/wiki/While_loop</a:t>
            </a:r>
            <a:endParaRPr lang="en-CA" sz="1800" dirty="0" smtClean="0"/>
          </a:p>
          <a:p>
            <a:pPr marL="0" indent="0">
              <a:buNone/>
            </a:pPr>
            <a:r>
              <a:rPr lang="en-CA" sz="1800" dirty="0" smtClean="0"/>
              <a:t>[2]	cplusplus.com</a:t>
            </a:r>
          </a:p>
          <a:p>
            <a:pPr marL="0" indent="0">
              <a:buNone/>
            </a:pPr>
            <a:r>
              <a:rPr lang="en-CA" sz="1800" dirty="0"/>
              <a:t>	</a:t>
            </a:r>
            <a:r>
              <a:rPr lang="en-CA" sz="1800" dirty="0">
                <a:hlinkClick r:id="rId3"/>
              </a:rPr>
              <a:t>http://www.cplusplus.com/doc/tutorial/control</a:t>
            </a:r>
            <a:r>
              <a:rPr lang="en-CA" sz="1800" dirty="0" smtClean="0">
                <a:hlinkClick r:id="rId3"/>
              </a:rPr>
              <a:t>/</a:t>
            </a:r>
            <a:endParaRPr lang="en-CA" sz="1800" dirty="0" smtClean="0"/>
          </a:p>
          <a:p>
            <a:pPr marL="0" indent="0">
              <a:buNone/>
            </a:pPr>
            <a:r>
              <a:rPr lang="en-CA" sz="1800" dirty="0" smtClean="0"/>
              <a:t>[3] 	</a:t>
            </a:r>
            <a:r>
              <a:rPr lang="en-CA" sz="1800" dirty="0" err="1" smtClean="0"/>
              <a:t>tutorialspoint</a:t>
            </a:r>
            <a:endParaRPr lang="en-CA" sz="1800" dirty="0" smtClean="0"/>
          </a:p>
          <a:p>
            <a:pPr marL="0" indent="0">
              <a:buNone/>
            </a:pPr>
            <a:r>
              <a:rPr lang="en-CA" sz="1800" dirty="0"/>
              <a:t>	</a:t>
            </a:r>
            <a:r>
              <a:rPr lang="en-CA" sz="1800" dirty="0">
                <a:hlinkClick r:id="rId4"/>
              </a:rPr>
              <a:t>https://</a:t>
            </a:r>
            <a:r>
              <a:rPr lang="en-CA" sz="1800" dirty="0" smtClean="0">
                <a:hlinkClick r:id="rId4"/>
              </a:rPr>
              <a:t>www.tutorialspoint.com/cplusplus/cpp_while_loop.htm</a:t>
            </a:r>
            <a:endParaRPr lang="en-CA" sz="1800" dirty="0" smtClean="0"/>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333559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A looping statement is implemented based on repeatedly executing a block of statements so long as a condition is </a:t>
            </a:r>
            <a:r>
              <a:rPr lang="en-CA" cap="small" dirty="0" smtClean="0"/>
              <a:t>true</a:t>
            </a:r>
            <a:endParaRPr lang="en-CA" dirty="0" smtClean="0"/>
          </a:p>
          <a:p>
            <a:pPr marL="0" indent="0">
              <a:buNone/>
            </a:pPr>
            <a:endParaRPr lang="en-CA" dirty="0" smtClean="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while ( </a:t>
            </a:r>
            <a:r>
              <a:rPr lang="en-CA" i="1" dirty="0">
                <a:solidFill>
                  <a:srgbClr val="0070C0"/>
                </a:solidFill>
                <a:latin typeface="Consolas" panose="020B0609020204030204" pitchFamily="49" charset="0"/>
                <a:cs typeface="Consolas" panose="020B0609020204030204" pitchFamily="49" charset="0"/>
              </a:rPr>
              <a:t>Boolean-valued condition</a:t>
            </a:r>
            <a:r>
              <a:rPr lang="en-CA" i="1"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a:t>
            </a: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i="1" dirty="0">
                <a:solidFill>
                  <a:srgbClr val="00B050"/>
                </a:solidFill>
                <a:latin typeface="Consolas" panose="020B0609020204030204" pitchFamily="49" charset="0"/>
                <a:cs typeface="Consolas" panose="020B0609020204030204" pitchFamily="49" charset="0"/>
              </a:rPr>
              <a:t>The </a:t>
            </a:r>
            <a:r>
              <a:rPr lang="en-CA" b="1" i="1" dirty="0" smtClean="0">
                <a:solidFill>
                  <a:srgbClr val="00B050"/>
                </a:solidFill>
                <a:latin typeface="Consolas" panose="020B0609020204030204" pitchFamily="49" charset="0"/>
                <a:cs typeface="Consolas" panose="020B0609020204030204" pitchFamily="49" charset="0"/>
              </a:rPr>
              <a:t>looped block </a:t>
            </a:r>
            <a:r>
              <a:rPr lang="en-CA" b="1" i="1" dirty="0">
                <a:solidFill>
                  <a:srgbClr val="00B050"/>
                </a:solidFill>
                <a:latin typeface="Consolas" panose="020B0609020204030204" pitchFamily="49" charset="0"/>
                <a:cs typeface="Consolas" panose="020B0609020204030204" pitchFamily="49" charset="0"/>
              </a:rPr>
              <a:t>of statements</a:t>
            </a:r>
          </a:p>
          <a:p>
            <a:pPr marL="0" indent="0" algn="l">
              <a:buNone/>
            </a:pPr>
            <a:r>
              <a:rPr lang="en-CA" b="1" i="1" dirty="0">
                <a:solidFill>
                  <a:srgbClr val="00B050"/>
                </a:solidFill>
                <a:latin typeface="Consolas" panose="020B0609020204030204" pitchFamily="49" charset="0"/>
                <a:cs typeface="Consolas" panose="020B0609020204030204" pitchFamily="49" charset="0"/>
              </a:rPr>
              <a:t>	     - to be executed </a:t>
            </a:r>
            <a:r>
              <a:rPr lang="en-CA" b="1" i="1" dirty="0" smtClean="0">
                <a:solidFill>
                  <a:srgbClr val="00B050"/>
                </a:solidFill>
                <a:latin typeface="Consolas" panose="020B0609020204030204" pitchFamily="49" charset="0"/>
                <a:cs typeface="Consolas" panose="020B0609020204030204" pitchFamily="49" charset="0"/>
              </a:rPr>
              <a:t>as long as the</a:t>
            </a:r>
          </a:p>
          <a:p>
            <a:pPr marL="0" indent="0" algn="l">
              <a:buNone/>
            </a:pPr>
            <a:r>
              <a:rPr lang="en-CA" b="1" i="1" dirty="0" smtClean="0">
                <a:solidFill>
                  <a:srgbClr val="00B050"/>
                </a:solidFill>
                <a:latin typeface="Consolas" panose="020B0609020204030204" pitchFamily="49" charset="0"/>
                <a:cs typeface="Consolas" panose="020B0609020204030204" pitchFamily="49" charset="0"/>
              </a:rPr>
              <a:t>	       condition </a:t>
            </a:r>
            <a:r>
              <a:rPr lang="en-CA" b="1" i="1" dirty="0">
                <a:solidFill>
                  <a:srgbClr val="00B050"/>
                </a:solidFill>
                <a:latin typeface="Consolas" panose="020B0609020204030204" pitchFamily="49" charset="0"/>
                <a:cs typeface="Consolas" panose="020B0609020204030204" pitchFamily="49" charset="0"/>
              </a:rPr>
              <a:t>is </a:t>
            </a:r>
            <a:r>
              <a:rPr lang="en-CA" b="1" i="1" dirty="0" smtClean="0">
                <a:solidFill>
                  <a:srgbClr val="00B050"/>
                </a:solidFill>
                <a:latin typeface="Consolas" panose="020B0609020204030204" pitchFamily="49" charset="0"/>
                <a:cs typeface="Consolas" panose="020B0609020204030204" pitchFamily="49" charset="0"/>
              </a:rPr>
              <a:t>'</a:t>
            </a:r>
            <a:r>
              <a:rPr lang="en-CA" b="1" dirty="0" smtClean="0">
                <a:solidFill>
                  <a:srgbClr val="00B050"/>
                </a:solidFill>
                <a:latin typeface="Consolas" panose="020B0609020204030204" pitchFamily="49" charset="0"/>
                <a:cs typeface="Consolas" panose="020B0609020204030204" pitchFamily="49" charset="0"/>
              </a:rPr>
              <a:t>true'</a:t>
            </a:r>
            <a:endParaRPr lang="en-CA" b="1" dirty="0">
              <a:solidFill>
                <a:srgbClr val="00B050"/>
              </a:solidFill>
              <a:latin typeface="Consolas" panose="020B0609020204030204" pitchFamily="49" charset="0"/>
              <a:cs typeface="Consolas" panose="020B0609020204030204" pitchFamily="49" charset="0"/>
            </a:endParaRPr>
          </a:p>
          <a:p>
            <a:pPr marL="0" indent="0" algn="l">
              <a:buNone/>
            </a:pPr>
            <a:r>
              <a:rPr lang="en-CA" b="1" dirty="0">
                <a:solidFill>
                  <a:srgbClr val="00B050"/>
                </a:solidFill>
                <a:latin typeface="Consolas" panose="020B0609020204030204" pitchFamily="49" charset="0"/>
                <a:cs typeface="Consolas" panose="020B0609020204030204" pitchFamily="49" charset="0"/>
              </a:rPr>
              <a:t>	}</a:t>
            </a:r>
            <a:endParaRPr lang="en-CA" dirty="0" smtClean="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 Continue executing here as soon as the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condition evaluates to 'false'</a:t>
            </a:r>
          </a:p>
        </p:txBody>
      </p:sp>
    </p:spTree>
    <p:extLst>
      <p:ext uri="{BB962C8B-B14F-4D97-AF65-F5344CB8AC3E}">
        <p14:creationId xmlns:p14="http://schemas.microsoft.com/office/powerpoint/2010/main" val="2166413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Because this state block is repeatedly executed (i.e., looped) while a condition is </a:t>
            </a:r>
            <a:r>
              <a:rPr lang="en-CA" cap="small" dirty="0" smtClean="0"/>
              <a:t>true</a:t>
            </a:r>
            <a:r>
              <a:rPr lang="en-CA" dirty="0" smtClean="0"/>
              <a:t>, we refer to such a statement as a “while loop”</a:t>
            </a:r>
          </a:p>
          <a:p>
            <a:pPr marL="0" indent="0">
              <a:buNone/>
            </a:pPr>
            <a:endParaRPr lang="en-CA" dirty="0" smtClean="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while ( </a:t>
            </a:r>
            <a:r>
              <a:rPr lang="en-CA" i="1" dirty="0">
                <a:solidFill>
                  <a:srgbClr val="0070C0"/>
                </a:solidFill>
                <a:latin typeface="Consolas" panose="020B0609020204030204" pitchFamily="49" charset="0"/>
                <a:cs typeface="Consolas" panose="020B0609020204030204" pitchFamily="49" charset="0"/>
              </a:rPr>
              <a:t>Boolean-valued condition</a:t>
            </a:r>
            <a:r>
              <a:rPr lang="en-CA" i="1"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a:t>
            </a: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i="1" dirty="0">
                <a:solidFill>
                  <a:srgbClr val="00B050"/>
                </a:solidFill>
                <a:latin typeface="Consolas" panose="020B0609020204030204" pitchFamily="49" charset="0"/>
                <a:cs typeface="Consolas" panose="020B0609020204030204" pitchFamily="49" charset="0"/>
              </a:rPr>
              <a:t>The </a:t>
            </a:r>
            <a:r>
              <a:rPr lang="en-CA" b="1" i="1" dirty="0" smtClean="0">
                <a:solidFill>
                  <a:srgbClr val="00B050"/>
                </a:solidFill>
                <a:latin typeface="Consolas" panose="020B0609020204030204" pitchFamily="49" charset="0"/>
                <a:cs typeface="Consolas" panose="020B0609020204030204" pitchFamily="49" charset="0"/>
              </a:rPr>
              <a:t>looped block </a:t>
            </a:r>
            <a:r>
              <a:rPr lang="en-CA" b="1" i="1" dirty="0">
                <a:solidFill>
                  <a:srgbClr val="00B050"/>
                </a:solidFill>
                <a:latin typeface="Consolas" panose="020B0609020204030204" pitchFamily="49" charset="0"/>
                <a:cs typeface="Consolas" panose="020B0609020204030204" pitchFamily="49" charset="0"/>
              </a:rPr>
              <a:t>of statements</a:t>
            </a:r>
          </a:p>
          <a:p>
            <a:pPr marL="0" indent="0" algn="l">
              <a:buNone/>
            </a:pPr>
            <a:r>
              <a:rPr lang="en-CA" b="1" i="1" dirty="0">
                <a:solidFill>
                  <a:srgbClr val="00B050"/>
                </a:solidFill>
                <a:latin typeface="Consolas" panose="020B0609020204030204" pitchFamily="49" charset="0"/>
                <a:cs typeface="Consolas" panose="020B0609020204030204" pitchFamily="49" charset="0"/>
              </a:rPr>
              <a:t>	     - to be executed </a:t>
            </a:r>
            <a:r>
              <a:rPr lang="en-CA" b="1" i="1" dirty="0" smtClean="0">
                <a:solidFill>
                  <a:srgbClr val="00B050"/>
                </a:solidFill>
                <a:latin typeface="Consolas" panose="020B0609020204030204" pitchFamily="49" charset="0"/>
                <a:cs typeface="Consolas" panose="020B0609020204030204" pitchFamily="49" charset="0"/>
              </a:rPr>
              <a:t>as long as the</a:t>
            </a:r>
          </a:p>
          <a:p>
            <a:pPr marL="0" indent="0" algn="l">
              <a:buNone/>
            </a:pPr>
            <a:r>
              <a:rPr lang="en-CA" b="1" i="1" dirty="0" smtClean="0">
                <a:solidFill>
                  <a:srgbClr val="00B050"/>
                </a:solidFill>
                <a:latin typeface="Consolas" panose="020B0609020204030204" pitchFamily="49" charset="0"/>
                <a:cs typeface="Consolas" panose="020B0609020204030204" pitchFamily="49" charset="0"/>
              </a:rPr>
              <a:t>	       condition </a:t>
            </a:r>
            <a:r>
              <a:rPr lang="en-CA" b="1" i="1" dirty="0">
                <a:solidFill>
                  <a:srgbClr val="00B050"/>
                </a:solidFill>
                <a:latin typeface="Consolas" panose="020B0609020204030204" pitchFamily="49" charset="0"/>
                <a:cs typeface="Consolas" panose="020B0609020204030204" pitchFamily="49" charset="0"/>
              </a:rPr>
              <a:t>is </a:t>
            </a:r>
            <a:r>
              <a:rPr lang="en-CA" b="1" i="1" dirty="0" smtClean="0">
                <a:solidFill>
                  <a:srgbClr val="00B050"/>
                </a:solidFill>
                <a:latin typeface="Consolas" panose="020B0609020204030204" pitchFamily="49" charset="0"/>
                <a:cs typeface="Consolas" panose="020B0609020204030204" pitchFamily="49" charset="0"/>
              </a:rPr>
              <a:t>'</a:t>
            </a:r>
            <a:r>
              <a:rPr lang="en-CA" b="1" dirty="0" smtClean="0">
                <a:solidFill>
                  <a:srgbClr val="00B050"/>
                </a:solidFill>
                <a:latin typeface="Consolas" panose="020B0609020204030204" pitchFamily="49" charset="0"/>
                <a:cs typeface="Consolas" panose="020B0609020204030204" pitchFamily="49" charset="0"/>
              </a:rPr>
              <a:t>true'</a:t>
            </a:r>
            <a:endParaRPr lang="en-CA" b="1" dirty="0">
              <a:solidFill>
                <a:srgbClr val="00B050"/>
              </a:solidFill>
              <a:latin typeface="Consolas" panose="020B0609020204030204" pitchFamily="49" charset="0"/>
              <a:cs typeface="Consolas" panose="020B0609020204030204" pitchFamily="49" charset="0"/>
            </a:endParaRPr>
          </a:p>
          <a:p>
            <a:pPr marL="0" indent="0" algn="l">
              <a:buNone/>
            </a:pPr>
            <a:r>
              <a:rPr lang="en-CA" b="1" dirty="0">
                <a:solidFill>
                  <a:srgbClr val="00B050"/>
                </a:solidFill>
                <a:latin typeface="Consolas" panose="020B0609020204030204" pitchFamily="49" charset="0"/>
                <a:cs typeface="Consolas" panose="020B0609020204030204" pitchFamily="49" charset="0"/>
              </a:rPr>
              <a:t>	}</a:t>
            </a:r>
            <a:endParaRPr lang="en-CA" dirty="0" smtClean="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 Continue executing here as soon as the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condition evaluates to 'false'</a:t>
            </a:r>
          </a:p>
        </p:txBody>
      </p:sp>
    </p:spTree>
    <p:extLst>
      <p:ext uri="{BB962C8B-B14F-4D97-AF65-F5344CB8AC3E}">
        <p14:creationId xmlns:p14="http://schemas.microsoft.com/office/powerpoint/2010/main" val="2925901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The easiest while loop is one that does so forever:</a:t>
            </a:r>
          </a:p>
          <a:p>
            <a:pPr marL="800100" lvl="2" indent="0">
              <a:buNone/>
            </a:pPr>
            <a:r>
              <a:rPr lang="en-CA" sz="2000" dirty="0" smtClean="0">
                <a:latin typeface="Consolas" panose="020B0609020204030204" pitchFamily="49" charset="0"/>
                <a:cs typeface="Consolas" panose="020B0609020204030204" pitchFamily="49" charset="0"/>
              </a:rPr>
              <a:t>#include &lt;iostream&gt;</a:t>
            </a:r>
          </a:p>
          <a:p>
            <a:pPr marL="800100" lvl="2" indent="0">
              <a:buNone/>
            </a:pPr>
            <a:endParaRPr lang="en-CA" sz="2000" dirty="0">
              <a:latin typeface="Consolas" panose="020B0609020204030204" pitchFamily="49" charset="0"/>
              <a:cs typeface="Consolas" panose="020B0609020204030204" pitchFamily="49" charset="0"/>
            </a:endParaRPr>
          </a:p>
          <a:p>
            <a:pPr marL="800100" lvl="2" indent="0">
              <a:buNone/>
            </a:pPr>
            <a:r>
              <a:rPr lang="en-CA" sz="2000" dirty="0" smtClean="0">
                <a:latin typeface="Consolas" panose="020B0609020204030204" pitchFamily="49" charset="0"/>
                <a:cs typeface="Consolas" panose="020B0609020204030204" pitchFamily="49" charset="0"/>
              </a:rPr>
              <a:t>int main();</a:t>
            </a:r>
          </a:p>
          <a:p>
            <a:pPr marL="800100" lvl="2" indent="0">
              <a:buNone/>
            </a:pPr>
            <a:endParaRPr lang="en-CA" sz="2000" dirty="0">
              <a:latin typeface="Consolas" panose="020B0609020204030204" pitchFamily="49" charset="0"/>
              <a:cs typeface="Consolas" panose="020B0609020204030204" pitchFamily="49" charset="0"/>
            </a:endParaRPr>
          </a:p>
          <a:p>
            <a:pPr marL="800100" lvl="2" indent="0">
              <a:buNone/>
            </a:pPr>
            <a:r>
              <a:rPr lang="en-CA" sz="2000" dirty="0" smtClean="0">
                <a:latin typeface="Consolas" panose="020B0609020204030204" pitchFamily="49" charset="0"/>
                <a:cs typeface="Consolas" panose="020B0609020204030204" pitchFamily="49" charset="0"/>
              </a:rPr>
              <a:t>int main() {</a:t>
            </a:r>
          </a:p>
          <a:p>
            <a:pPr marL="800100" lvl="2" indent="0">
              <a:buNone/>
            </a:pPr>
            <a:r>
              <a:rPr lang="en-CA" sz="2000" dirty="0">
                <a:latin typeface="Consolas" panose="020B0609020204030204" pitchFamily="49" charset="0"/>
                <a:cs typeface="Consolas" panose="020B0609020204030204" pitchFamily="49" charset="0"/>
              </a:rPr>
              <a:t>    // </a:t>
            </a:r>
            <a:r>
              <a:rPr lang="en-CA" sz="2000" dirty="0" smtClean="0">
                <a:latin typeface="Consolas" panose="020B0609020204030204" pitchFamily="49" charset="0"/>
                <a:cs typeface="Consolas" panose="020B0609020204030204" pitchFamily="49" charset="0"/>
              </a:rPr>
              <a:t>@</a:t>
            </a:r>
            <a:r>
              <a:rPr lang="en-CA" sz="2000" dirty="0">
                <a:latin typeface="Consolas" panose="020B0609020204030204" pitchFamily="49" charset="0"/>
                <a:cs typeface="Consolas" panose="020B0609020204030204" pitchFamily="49" charset="0"/>
              </a:rPr>
              <a:t>non-terminating</a:t>
            </a:r>
            <a:r>
              <a:rPr lang="en-CA" sz="2000" dirty="0" smtClean="0">
                <a:latin typeface="Consolas" panose="020B0609020204030204" pitchFamily="49" charset="0"/>
                <a:cs typeface="Consolas" panose="020B0609020204030204" pitchFamily="49" charset="0"/>
              </a:rPr>
              <a:t>@</a:t>
            </a:r>
            <a:endParaRPr lang="en-CA" sz="2000" dirty="0">
              <a:latin typeface="Consolas" panose="020B0609020204030204" pitchFamily="49" charset="0"/>
              <a:cs typeface="Consolas" panose="020B0609020204030204" pitchFamily="49" charset="0"/>
            </a:endParaRPr>
          </a:p>
          <a:p>
            <a:pPr marL="800100" lvl="2" indent="0">
              <a:buNone/>
            </a:pPr>
            <a:r>
              <a:rPr lang="en-CA" sz="2000" dirty="0" smtClean="0">
                <a:latin typeface="Consolas" panose="020B0609020204030204" pitchFamily="49" charset="0"/>
                <a:cs typeface="Consolas" panose="020B0609020204030204" pitchFamily="49" charset="0"/>
              </a:rPr>
              <a:t>    while ( true ) {</a:t>
            </a:r>
          </a:p>
          <a:p>
            <a:pPr marL="800100" lvl="2" indent="0">
              <a:buNone/>
            </a:pPr>
            <a:r>
              <a:rPr lang="en-CA" sz="2000" dirty="0" smtClean="0">
                <a:latin typeface="Consolas" panose="020B0609020204030204" pitchFamily="49" charset="0"/>
                <a:cs typeface="Consolas" panose="020B0609020204030204" pitchFamily="49" charset="0"/>
              </a:rPr>
              <a:t>        std::cout &lt;&lt; "Hello world!" &lt;&lt; std::endl;</a:t>
            </a:r>
          </a:p>
          <a:p>
            <a:pPr marL="800100" lvl="2" indent="0">
              <a:buNone/>
            </a:pPr>
            <a:r>
              <a:rPr lang="en-CA" sz="2000" dirty="0" smtClean="0">
                <a:latin typeface="Consolas" panose="020B0609020204030204" pitchFamily="49" charset="0"/>
                <a:cs typeface="Consolas" panose="020B0609020204030204" pitchFamily="49" charset="0"/>
              </a:rPr>
              <a:t>    }</a:t>
            </a:r>
          </a:p>
          <a:p>
            <a:pPr marL="800100" lvl="2" indent="0">
              <a:buNone/>
            </a:pPr>
            <a:endParaRPr lang="en-CA" sz="2000" dirty="0">
              <a:latin typeface="Consolas" panose="020B0609020204030204" pitchFamily="49" charset="0"/>
              <a:cs typeface="Consolas" panose="020B0609020204030204" pitchFamily="49" charset="0"/>
            </a:endParaRPr>
          </a:p>
          <a:p>
            <a:pPr marL="800100" lvl="2" indent="0">
              <a:buNone/>
            </a:pPr>
            <a:r>
              <a:rPr lang="en-CA" sz="2000" dirty="0" smtClean="0">
                <a:latin typeface="Consolas" panose="020B0609020204030204" pitchFamily="49" charset="0"/>
                <a:cs typeface="Consolas" panose="020B0609020204030204" pitchFamily="49" charset="0"/>
              </a:rPr>
              <a:t>    return 0;</a:t>
            </a:r>
          </a:p>
          <a:p>
            <a:pPr marL="800100" lvl="2" indent="0">
              <a:buNone/>
            </a:pPr>
            <a:r>
              <a:rPr lang="en-CA" sz="2000" dirty="0">
                <a:latin typeface="Consolas" panose="020B0609020204030204" pitchFamily="49" charset="0"/>
                <a:cs typeface="Consolas" panose="020B0609020204030204" pitchFamily="49" charset="0"/>
              </a:rPr>
              <a:t>}</a:t>
            </a:r>
            <a:endParaRPr lang="en-CA" sz="20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145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Such non-terminating while loops are used in real-time systems that respond to external events:</a:t>
            </a:r>
          </a:p>
          <a:p>
            <a:pPr marL="800100" lvl="2" indent="0">
              <a:buNone/>
            </a:pPr>
            <a:r>
              <a:rPr lang="en-CA" sz="2000" dirty="0" smtClean="0">
                <a:latin typeface="Consolas" panose="020B0609020204030204" pitchFamily="49" charset="0"/>
                <a:cs typeface="Consolas" panose="020B0609020204030204" pitchFamily="49" charset="0"/>
              </a:rPr>
              <a:t>int main();</a:t>
            </a:r>
          </a:p>
          <a:p>
            <a:pPr marL="800100" lvl="2" indent="0">
              <a:buNone/>
            </a:pPr>
            <a:endParaRPr lang="en-CA" sz="2000" dirty="0">
              <a:latin typeface="Consolas" panose="020B0609020204030204" pitchFamily="49" charset="0"/>
              <a:cs typeface="Consolas" panose="020B0609020204030204" pitchFamily="49" charset="0"/>
            </a:endParaRPr>
          </a:p>
          <a:p>
            <a:pPr marL="800100" lvl="2" indent="0">
              <a:buNone/>
            </a:pPr>
            <a:r>
              <a:rPr lang="en-CA" sz="2000" dirty="0" smtClean="0">
                <a:latin typeface="Consolas" panose="020B0609020204030204" pitchFamily="49" charset="0"/>
                <a:cs typeface="Consolas" panose="020B0609020204030204" pitchFamily="49" charset="0"/>
              </a:rPr>
              <a:t>int main() {</a:t>
            </a:r>
          </a:p>
          <a:p>
            <a:pPr marL="800100" lvl="2" indent="0">
              <a:buNone/>
            </a:pPr>
            <a:r>
              <a:rPr lang="en-CA" sz="2000" dirty="0">
                <a:latin typeface="Consolas" panose="020B0609020204030204" pitchFamily="49" charset="0"/>
                <a:cs typeface="Consolas" panose="020B0609020204030204" pitchFamily="49" charset="0"/>
              </a:rPr>
              <a:t>    // @non-terminating@</a:t>
            </a:r>
          </a:p>
          <a:p>
            <a:pPr marL="800100" lvl="2" indent="0">
              <a:buNone/>
            </a:pPr>
            <a:r>
              <a:rPr lang="en-CA" sz="2000" dirty="0" smtClean="0">
                <a:latin typeface="Consolas" panose="020B0609020204030204" pitchFamily="49" charset="0"/>
                <a:cs typeface="Consolas" panose="020B0609020204030204" pitchFamily="49" charset="0"/>
              </a:rPr>
              <a:t>    while ( true ) {</a:t>
            </a:r>
          </a:p>
          <a:p>
            <a:pPr marL="800100" lvl="2" indent="0">
              <a:buNone/>
            </a:pPr>
            <a:r>
              <a:rPr lang="en-CA" sz="2000" dirty="0" smtClean="0">
                <a:latin typeface="Consolas" panose="020B0609020204030204" pitchFamily="49" charset="0"/>
                <a:cs typeface="Consolas" panose="020B0609020204030204" pitchFamily="49" charset="0"/>
              </a:rPr>
              <a:t>        // Wait for an event</a:t>
            </a:r>
          </a:p>
          <a:p>
            <a:pPr marL="800100" lvl="2" indent="0">
              <a:buNone/>
            </a:pPr>
            <a:r>
              <a:rPr lang="en-CA" sz="2000" dirty="0">
                <a:latin typeface="Consolas" panose="020B0609020204030204" pitchFamily="49" charset="0"/>
                <a:cs typeface="Consolas" panose="020B0609020204030204" pitchFamily="49" charset="0"/>
              </a:rPr>
              <a:t>	 </a:t>
            </a:r>
            <a:r>
              <a:rPr lang="en-CA" sz="2000" dirty="0" smtClean="0">
                <a:latin typeface="Consolas" panose="020B0609020204030204" pitchFamily="49" charset="0"/>
                <a:cs typeface="Consolas" panose="020B0609020204030204" pitchFamily="49" charset="0"/>
              </a:rPr>
              <a:t>      // Respond to that event</a:t>
            </a:r>
          </a:p>
          <a:p>
            <a:pPr marL="800100" lvl="2" indent="0">
              <a:buNone/>
            </a:pPr>
            <a:r>
              <a:rPr lang="en-CA" sz="2000" dirty="0" smtClean="0">
                <a:latin typeface="Consolas" panose="020B0609020204030204" pitchFamily="49" charset="0"/>
                <a:cs typeface="Consolas" panose="020B0609020204030204" pitchFamily="49" charset="0"/>
              </a:rPr>
              <a:t>    }</a:t>
            </a:r>
          </a:p>
          <a:p>
            <a:pPr marL="800100" lvl="2" indent="0">
              <a:buNone/>
            </a:pPr>
            <a:endParaRPr lang="en-CA" sz="2000" dirty="0" smtClean="0">
              <a:latin typeface="Consolas" panose="020B0609020204030204" pitchFamily="49" charset="0"/>
              <a:cs typeface="Consolas" panose="020B0609020204030204" pitchFamily="49" charset="0"/>
            </a:endParaRPr>
          </a:p>
          <a:p>
            <a:pPr marL="800100" lvl="2" indent="0">
              <a:buNone/>
            </a:pPr>
            <a:r>
              <a:rPr lang="en-CA" sz="2000" dirty="0" smtClean="0">
                <a:latin typeface="Consolas" panose="020B0609020204030204" pitchFamily="49" charset="0"/>
                <a:cs typeface="Consolas" panose="020B0609020204030204" pitchFamily="49" charset="0"/>
              </a:rPr>
              <a:t>    </a:t>
            </a:r>
            <a:r>
              <a:rPr lang="en-CA" sz="2000" dirty="0">
                <a:latin typeface="Consolas" panose="020B0609020204030204" pitchFamily="49" charset="0"/>
                <a:cs typeface="Consolas" panose="020B0609020204030204" pitchFamily="49" charset="0"/>
              </a:rPr>
              <a:t>// Technically, we never get here</a:t>
            </a:r>
          </a:p>
          <a:p>
            <a:pPr marL="800100" lvl="2" indent="0">
              <a:buNone/>
            </a:pPr>
            <a:r>
              <a:rPr lang="en-CA" sz="2000" dirty="0" smtClean="0">
                <a:latin typeface="Consolas" panose="020B0609020204030204" pitchFamily="49" charset="0"/>
                <a:cs typeface="Consolas" panose="020B0609020204030204" pitchFamily="49" charset="0"/>
              </a:rPr>
              <a:t>    return 0;</a:t>
            </a:r>
          </a:p>
          <a:p>
            <a:pPr marL="800100" lvl="2" indent="0">
              <a:buNone/>
            </a:pPr>
            <a:r>
              <a:rPr lang="en-CA" sz="20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6985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3" name="Content Placeholder 2"/>
          <p:cNvSpPr>
            <a:spLocks noGrp="1"/>
          </p:cNvSpPr>
          <p:nvPr>
            <p:ph idx="1"/>
          </p:nvPr>
        </p:nvSpPr>
        <p:spPr/>
        <p:txBody>
          <a:bodyPr/>
          <a:lstStyle/>
          <a:p>
            <a:r>
              <a:rPr lang="en-CA" dirty="0" smtClean="0"/>
              <a:t>Normally, however, the condition is affected by the action of the looped block of statements</a:t>
            </a:r>
          </a:p>
          <a:p>
            <a:endParaRPr lang="en-CA" dirty="0" smtClean="0"/>
          </a:p>
          <a:p>
            <a:r>
              <a:rPr lang="en-CA" dirty="0" smtClean="0"/>
              <a:t>We’ll look at one example based on an interesting mathematical quandary:</a:t>
            </a:r>
            <a:endParaRPr lang="en-CA" dirty="0"/>
          </a:p>
          <a:p>
            <a:pPr lvl="1"/>
            <a:r>
              <a:rPr lang="en-CA" dirty="0" smtClean="0"/>
              <a:t>The Collatz conjecture says that if you start with a number </a:t>
            </a:r>
            <a:r>
              <a:rPr lang="en-CA" i="1" dirty="0" smtClean="0">
                <a:latin typeface="Times New Roman" panose="02020603050405020304" pitchFamily="18" charset="0"/>
                <a:cs typeface="Times New Roman" panose="02020603050405020304" pitchFamily="18" charset="0"/>
              </a:rPr>
              <a:t>a</a:t>
            </a:r>
            <a:r>
              <a:rPr lang="en-CA" dirty="0" smtClean="0"/>
              <a:t>, do the following:</a:t>
            </a:r>
          </a:p>
          <a:p>
            <a:pPr lvl="2"/>
            <a:r>
              <a:rPr lang="en-CA" dirty="0" smtClean="0"/>
              <a:t>If it is odd, multiply it by three and add  one</a:t>
            </a:r>
          </a:p>
          <a:p>
            <a:pPr lvl="2"/>
            <a:r>
              <a:rPr lang="en-CA" dirty="0" smtClean="0"/>
              <a:t>If it is even, divide it by two</a:t>
            </a:r>
          </a:p>
          <a:p>
            <a:pPr lvl="1"/>
            <a:r>
              <a:rPr lang="en-CA" dirty="0" smtClean="0"/>
              <a:t>The Collatz conjecture says that this sequence will ultimately reduce to the cycle </a:t>
            </a:r>
            <a:r>
              <a:rPr lang="en-CA" dirty="0" smtClean="0">
                <a:latin typeface="Times New Roman" panose="02020603050405020304" pitchFamily="18" charset="0"/>
                <a:cs typeface="Times New Roman" panose="02020603050405020304" pitchFamily="18" charset="0"/>
              </a:rPr>
              <a:t>1, 4, 2, 1, 4, 2, 1, …</a:t>
            </a:r>
          </a:p>
        </p:txBody>
      </p:sp>
    </p:spTree>
    <p:extLst>
      <p:ext uri="{BB962C8B-B14F-4D97-AF65-F5344CB8AC3E}">
        <p14:creationId xmlns:p14="http://schemas.microsoft.com/office/powerpoint/2010/main" val="3255960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64092</TotalTime>
  <Words>2850</Words>
  <Application>Microsoft Office PowerPoint</Application>
  <PresentationFormat>On-screen Show (4:3)</PresentationFormat>
  <Paragraphs>471</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Consolas</vt:lpstr>
      <vt:lpstr>Constantia</vt:lpstr>
      <vt:lpstr>Georgia</vt:lpstr>
      <vt:lpstr>Times New Roman</vt:lpstr>
      <vt:lpstr>Custom Design</vt:lpstr>
      <vt:lpstr>While loops</vt:lpstr>
      <vt:lpstr>Outline</vt:lpstr>
      <vt:lpstr>Looping statements</vt:lpstr>
      <vt:lpstr>Looping statements</vt:lpstr>
      <vt:lpstr>Looping statements</vt:lpstr>
      <vt:lpstr>Looping statements</vt:lpstr>
      <vt:lpstr>Looping statements</vt:lpstr>
      <vt:lpstr>Looping statements</vt:lpstr>
      <vt:lpstr>Collatz conjecture</vt:lpstr>
      <vt:lpstr>Collatz conjecture</vt:lpstr>
      <vt:lpstr>Collatz conjecture</vt:lpstr>
      <vt:lpstr>Collatz conjecture</vt:lpstr>
      <vt:lpstr>Collatz conjecture</vt:lpstr>
      <vt:lpstr>Collatz conjecture</vt:lpstr>
      <vt:lpstr>Collatz conjecture</vt:lpstr>
      <vt:lpstr>Collatz conjecture</vt:lpstr>
      <vt:lpstr>Collatz conjecture</vt:lpstr>
      <vt:lpstr>Collatz conjecture</vt:lpstr>
      <vt:lpstr>Counting</vt:lpstr>
      <vt:lpstr>Counting</vt:lpstr>
      <vt:lpstr>Factorial function</vt:lpstr>
      <vt:lpstr>Factorial function</vt:lpstr>
      <vt:lpstr>How to design a while loop</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Infinite loop?</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1254</cp:revision>
  <dcterms:created xsi:type="dcterms:W3CDTF">2009-09-11T23:00:44Z</dcterms:created>
  <dcterms:modified xsi:type="dcterms:W3CDTF">2019-09-17T21:23:58Z</dcterms:modified>
</cp:coreProperties>
</file>